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s/slide3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37.xml" ContentType="application/vnd.openxmlformats-officedocument.presentationml.slide+xml"/>
  <Override PartName="/ppt/slides/slide18.xml" ContentType="application/vnd.openxmlformats-officedocument.presentationml.slide+xml"/>
  <Override PartName="/ppt/slides/slide16.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38.xml" ContentType="application/vnd.openxmlformats-officedocument.presentationml.slide+xml"/>
  <Override PartName="/ppt/slides/slide17.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handoutMasters/handoutMaster1.xml" ContentType="application/vnd.openxmlformats-officedocument.presentationml.handoutMaster+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5.xml" ContentType="application/vnd.openxmlformats-officedocument.presentationml.tags+xml"/>
  <Override PartName="/ppt/tags/tag11.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Override PartName="/ppt/tags/tag4.xml" ContentType="application/vnd.openxmlformats-officedocument.presentationml.tags+xml"/>
  <Override PartName="/ppt/tags/tag8.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9.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97" r:id="rId1"/>
  </p:sldMasterIdLst>
  <p:notesMasterIdLst>
    <p:notesMasterId r:id="rId40"/>
  </p:notesMasterIdLst>
  <p:handoutMasterIdLst>
    <p:handoutMasterId r:id="rId41"/>
  </p:handoutMasterIdLst>
  <p:sldIdLst>
    <p:sldId id="2076137149" r:id="rId2"/>
    <p:sldId id="2076137150" r:id="rId3"/>
    <p:sldId id="2076137242" r:id="rId4"/>
    <p:sldId id="2076137331" r:id="rId5"/>
    <p:sldId id="2076137157" r:id="rId6"/>
    <p:sldId id="2076137215" r:id="rId7"/>
    <p:sldId id="2076137216" r:id="rId8"/>
    <p:sldId id="2076137243" r:id="rId9"/>
    <p:sldId id="2076137217" r:id="rId10"/>
    <p:sldId id="2076137342" r:id="rId11"/>
    <p:sldId id="2076137244" r:id="rId12"/>
    <p:sldId id="2076137326" r:id="rId13"/>
    <p:sldId id="2076137221" r:id="rId14"/>
    <p:sldId id="2076137222" r:id="rId15"/>
    <p:sldId id="2076137329" r:id="rId16"/>
    <p:sldId id="2076137224" r:id="rId17"/>
    <p:sldId id="2076137343" r:id="rId18"/>
    <p:sldId id="2076137225" r:id="rId19"/>
    <p:sldId id="2076137344" r:id="rId20"/>
    <p:sldId id="2076137223" r:id="rId21"/>
    <p:sldId id="2076137232" r:id="rId22"/>
    <p:sldId id="2076137252" r:id="rId23"/>
    <p:sldId id="2076137233" r:id="rId24"/>
    <p:sldId id="2076137253" r:id="rId25"/>
    <p:sldId id="2076137235" r:id="rId26"/>
    <p:sldId id="2076137325" r:id="rId27"/>
    <p:sldId id="2076137236" r:id="rId28"/>
    <p:sldId id="2076137324" r:id="rId29"/>
    <p:sldId id="2076137254" r:id="rId30"/>
    <p:sldId id="2076137238" r:id="rId31"/>
    <p:sldId id="2076137240" r:id="rId32"/>
    <p:sldId id="2076137332" r:id="rId33"/>
    <p:sldId id="2076137337" r:id="rId34"/>
    <p:sldId id="2076137333" r:id="rId35"/>
    <p:sldId id="2076137338" r:id="rId36"/>
    <p:sldId id="2076137339" r:id="rId37"/>
    <p:sldId id="2076137327" r:id="rId38"/>
    <p:sldId id="2076137341" r:id="rId39"/>
  </p:sldIdLst>
  <p:sldSz cx="9906000" cy="6858000" type="A4"/>
  <p:notesSz cx="6805613" cy="9939338"/>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29" userDrawn="1">
          <p15:clr>
            <a:srgbClr val="A4A3A4"/>
          </p15:clr>
        </p15:guide>
        <p15:guide id="2" pos="3120" userDrawn="1">
          <p15:clr>
            <a:srgbClr val="A4A3A4"/>
          </p15:clr>
        </p15:guide>
        <p15:guide id="3" pos="5252" userDrawn="1">
          <p15:clr>
            <a:srgbClr val="A4A3A4"/>
          </p15:clr>
        </p15:guide>
        <p15:guide id="4" pos="6023" userDrawn="1">
          <p15:clr>
            <a:srgbClr val="A4A3A4"/>
          </p15:clr>
        </p15:guide>
        <p15:guide id="5" orient="horz" pos="572" userDrawn="1">
          <p15:clr>
            <a:srgbClr val="A4A3A4"/>
          </p15:clr>
        </p15:guide>
        <p15:guide id="6" pos="4753" userDrawn="1">
          <p15:clr>
            <a:srgbClr val="A4A3A4"/>
          </p15:clr>
        </p15:guide>
        <p15:guide id="7" pos="4708" userDrawn="1">
          <p15:clr>
            <a:srgbClr val="A4A3A4"/>
          </p15:clr>
        </p15:guide>
        <p15:guide id="8" pos="3755" userDrawn="1">
          <p15:clr>
            <a:srgbClr val="A4A3A4"/>
          </p15:clr>
        </p15:guide>
        <p15:guide id="9" orient="horz" pos="3657" userDrawn="1">
          <p15:clr>
            <a:srgbClr val="A4A3A4"/>
          </p15:clr>
        </p15:guide>
        <p15:guide id="10" orient="horz" pos="4065" userDrawn="1">
          <p15:clr>
            <a:srgbClr val="A4A3A4"/>
          </p15:clr>
        </p15:guide>
        <p15:guide id="11" pos="761" userDrawn="1">
          <p15:clr>
            <a:srgbClr val="A4A3A4"/>
          </p15:clr>
        </p15:guide>
        <p15:guide id="12" orient="horz" pos="2478" userDrawn="1">
          <p15:clr>
            <a:srgbClr val="A4A3A4"/>
          </p15:clr>
        </p15:guide>
        <p15:guide id="13" pos="353"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a Vida Villanueva" initials="MVV" lastIdx="1" clrIdx="0"/>
  <p:cmAuthor id="7" name="松本 幸史郎（ＭＪＫ）" initials="松本" lastIdx="1" clrIdx="8">
    <p:extLst>
      <p:ext uri="{19B8F6BF-5375-455C-9EA6-DF929625EA0E}">
        <p15:presenceInfo xmlns:p15="http://schemas.microsoft.com/office/powerpoint/2012/main" userId="S::matsumoto.k@mjk.co.jp::210995d3-4c46-4c8b-8861-fc3740740a41" providerId="AD"/>
      </p:ext>
    </p:extLst>
  </p:cmAuthor>
  <p:cmAuthor id="2" name="Katherine Waite" initials="KW" lastIdx="105" clrIdx="1">
    <p:extLst>
      <p:ext uri="{19B8F6BF-5375-455C-9EA6-DF929625EA0E}">
        <p15:presenceInfo xmlns:p15="http://schemas.microsoft.com/office/powerpoint/2012/main" userId="S-1-5-21-372416507-3140574786-2943197521-509782" providerId="AD"/>
      </p:ext>
    </p:extLst>
  </p:cmAuthor>
  <p:cmAuthor id="3" name="Kei Hasegawa" initials="KH" lastIdx="65" clrIdx="2">
    <p:extLst>
      <p:ext uri="{19B8F6BF-5375-455C-9EA6-DF929625EA0E}">
        <p15:presenceInfo xmlns:p15="http://schemas.microsoft.com/office/powerpoint/2012/main" userId="Kei Hasegawa" providerId="None"/>
      </p:ext>
    </p:extLst>
  </p:cmAuthor>
  <p:cmAuthor id="4" name="PwC" initials="PwC" lastIdx="20" clrIdx="5">
    <p:extLst>
      <p:ext uri="{19B8F6BF-5375-455C-9EA6-DF929625EA0E}">
        <p15:presenceInfo xmlns:p15="http://schemas.microsoft.com/office/powerpoint/2012/main" userId="PwC" providerId="None"/>
      </p:ext>
    </p:extLst>
  </p:cmAuthor>
  <p:cmAuthor id="5" name="yoshihisa.yabuuchi" initials="yo" lastIdx="2" clrIdx="6">
    <p:extLst>
      <p:ext uri="{19B8F6BF-5375-455C-9EA6-DF929625EA0E}">
        <p15:presenceInfo xmlns:p15="http://schemas.microsoft.com/office/powerpoint/2012/main" userId="89ElWyu0/O9oqIZJR3DWbpjcFWMH19v72hGbN85bfpQ=" providerId="None"/>
      </p:ext>
    </p:extLst>
  </p:cmAuthor>
  <p:cmAuthor id="6" name="荒木 孝純" initials="荒木" lastIdx="1" clrIdx="7">
    <p:extLst>
      <p:ext uri="{19B8F6BF-5375-455C-9EA6-DF929625EA0E}">
        <p15:presenceInfo xmlns:p15="http://schemas.microsoft.com/office/powerpoint/2012/main" userId="S::takayoshi_araki@mec.co.jp::7587e21f-c9d7-4344-86b6-19728d1daae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BED"/>
    <a:srgbClr val="002060"/>
    <a:srgbClr val="F6F6F6"/>
    <a:srgbClr val="E9F5FD"/>
    <a:srgbClr val="FEFCFC"/>
    <a:srgbClr val="B3DCF9"/>
    <a:srgbClr val="1BB577"/>
    <a:srgbClr val="61CEAB"/>
    <a:srgbClr val="521010"/>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D073F8-1565-44D7-B386-08B59EADF2EE}">
  <a:tblStyle styleId="{69D073F8-1565-44D7-B386-08B59EADF2EE}" styleName="PwC Table">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noFill/>
            </a:ln>
          </a:bottom>
        </a:tcBdr>
      </a:tcStyle>
    </a:band1H>
    <a:band2H>
      <a:tcStyle>
        <a:tcBdr>
          <a:bottom>
            <a:ln w="38100" cmpd="sng">
              <a:noFill/>
            </a:ln>
          </a:bottom>
        </a:tcBdr>
      </a:tcStyle>
    </a:band2H>
    <a:firstCol>
      <a:tcTxStyle i="on">
        <a:fontRef idx="major">
          <a:prstClr val="black"/>
        </a:fontRef>
        <a:schemeClr val="dk1"/>
      </a:tcTxStyle>
      <a:tcStyle>
        <a:tcBdr/>
        <a:fill>
          <a:noFill/>
        </a:fill>
      </a:tcStyle>
    </a:firstCol>
    <a:firstRow>
      <a:tcTxStyle b="on">
        <a:fontRef idx="major">
          <a:prstClr val="black"/>
        </a:fontRef>
        <a:schemeClr val="dk2"/>
      </a:tcTxStyle>
      <a:tcStyle>
        <a:tcBdr>
          <a:bottom>
            <a:ln w="38100" cmpd="sng">
              <a:noFill/>
            </a:ln>
          </a:bottom>
        </a:tcBdr>
        <a:fill>
          <a:no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545" autoAdjust="0"/>
    <p:restoredTop sz="93784" autoAdjust="0"/>
  </p:normalViewPr>
  <p:slideViewPr>
    <p:cSldViewPr>
      <p:cViewPr varScale="1">
        <p:scale>
          <a:sx n="108" d="100"/>
          <a:sy n="108" d="100"/>
        </p:scale>
        <p:origin x="972" y="102"/>
      </p:cViewPr>
      <p:guideLst>
        <p:guide orient="horz" pos="3929"/>
        <p:guide pos="3120"/>
        <p:guide pos="5252"/>
        <p:guide pos="6023"/>
        <p:guide orient="horz" pos="572"/>
        <p:guide pos="4753"/>
        <p:guide pos="4708"/>
        <p:guide pos="3755"/>
        <p:guide orient="horz" pos="3657"/>
        <p:guide orient="horz" pos="4065"/>
        <p:guide pos="761"/>
        <p:guide orient="horz" pos="2478"/>
        <p:guide pos="353"/>
      </p:guideLst>
    </p:cSldViewPr>
  </p:slideViewPr>
  <p:outlineViewPr>
    <p:cViewPr>
      <p:scale>
        <a:sx n="33" d="100"/>
        <a:sy n="33" d="100"/>
      </p:scale>
      <p:origin x="0" y="-96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56" d="100"/>
          <a:sy n="56" d="100"/>
        </p:scale>
        <p:origin x="3288" y="34"/>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48"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5"/>
            <a:ext cx="2949099" cy="496967"/>
          </a:xfrm>
          <a:prstGeom prst="rect">
            <a:avLst/>
          </a:prstGeom>
        </p:spPr>
        <p:txBody>
          <a:bodyPr vert="horz" lIns="92236" tIns="46118" rIns="92236" bIns="46118" rtlCol="0"/>
          <a:lstStyle>
            <a:lvl1pPr algn="l">
              <a:defRPr sz="1200"/>
            </a:lvl1pPr>
          </a:lstStyle>
          <a:p>
            <a:endParaRPr lang="en-GB" dirty="0">
              <a:latin typeface="Arial" pitchFamily="34" charset="0"/>
              <a:cs typeface="Arial" pitchFamily="34" charset="0"/>
            </a:endParaRPr>
          </a:p>
        </p:txBody>
      </p:sp>
      <p:sp>
        <p:nvSpPr>
          <p:cNvPr id="3" name="Date Placeholder 2"/>
          <p:cNvSpPr>
            <a:spLocks noGrp="1"/>
          </p:cNvSpPr>
          <p:nvPr>
            <p:ph type="dt" sz="quarter" idx="1"/>
          </p:nvPr>
        </p:nvSpPr>
        <p:spPr>
          <a:xfrm>
            <a:off x="3854945" y="5"/>
            <a:ext cx="2949099" cy="496967"/>
          </a:xfrm>
          <a:prstGeom prst="rect">
            <a:avLst/>
          </a:prstGeom>
        </p:spPr>
        <p:txBody>
          <a:bodyPr vert="horz" lIns="92236" tIns="46118" rIns="92236" bIns="46118" rtlCol="0"/>
          <a:lstStyle>
            <a:lvl1pPr algn="r">
              <a:defRPr sz="1200"/>
            </a:lvl1pPr>
          </a:lstStyle>
          <a:p>
            <a:fld id="{35F05CFF-548C-4E04-B325-CF1209D66BDC}" type="datetimeFigureOut">
              <a:rPr lang="en-GB" smtClean="0">
                <a:latin typeface="Arial" pitchFamily="34" charset="0"/>
                <a:cs typeface="Arial" pitchFamily="34" charset="0"/>
              </a:rPr>
              <a:pPr/>
              <a:t>01/04/2022</a:t>
            </a:fld>
            <a:endParaRPr lang="en-GB">
              <a:latin typeface="Arial" pitchFamily="34" charset="0"/>
              <a:cs typeface="Arial" pitchFamily="34" charset="0"/>
            </a:endParaRPr>
          </a:p>
        </p:txBody>
      </p:sp>
      <p:sp>
        <p:nvSpPr>
          <p:cNvPr id="4" name="Footer Placeholder 3"/>
          <p:cNvSpPr>
            <a:spLocks noGrp="1"/>
          </p:cNvSpPr>
          <p:nvPr>
            <p:ph type="ftr" sz="quarter" idx="2"/>
          </p:nvPr>
        </p:nvSpPr>
        <p:spPr>
          <a:xfrm>
            <a:off x="7" y="9440657"/>
            <a:ext cx="2949099" cy="496967"/>
          </a:xfrm>
          <a:prstGeom prst="rect">
            <a:avLst/>
          </a:prstGeom>
        </p:spPr>
        <p:txBody>
          <a:bodyPr vert="horz" lIns="92236" tIns="46118" rIns="92236" bIns="46118" rtlCol="0" anchor="b"/>
          <a:lstStyle>
            <a:lvl1pPr algn="l">
              <a:defRPr sz="1200"/>
            </a:lvl1pPr>
          </a:lstStyle>
          <a:p>
            <a:endParaRPr lang="en-GB">
              <a:latin typeface="Arial" pitchFamily="34" charset="0"/>
              <a:cs typeface="Arial" pitchFamily="34" charset="0"/>
            </a:endParaRPr>
          </a:p>
        </p:txBody>
      </p:sp>
      <p:sp>
        <p:nvSpPr>
          <p:cNvPr id="5" name="Slide Number Placeholder 4"/>
          <p:cNvSpPr>
            <a:spLocks noGrp="1"/>
          </p:cNvSpPr>
          <p:nvPr>
            <p:ph type="sldNum" sz="quarter" idx="3"/>
          </p:nvPr>
        </p:nvSpPr>
        <p:spPr>
          <a:xfrm>
            <a:off x="3854945" y="9440657"/>
            <a:ext cx="2949099" cy="496967"/>
          </a:xfrm>
          <a:prstGeom prst="rect">
            <a:avLst/>
          </a:prstGeom>
        </p:spPr>
        <p:txBody>
          <a:bodyPr vert="horz" lIns="92236" tIns="46118" rIns="92236" bIns="46118" rtlCol="0" anchor="b"/>
          <a:lstStyle>
            <a:lvl1pPr algn="r">
              <a:defRPr sz="1200"/>
            </a:lvl1pPr>
          </a:lstStyle>
          <a:p>
            <a:fld id="{4EE90EF7-3E10-491C-87C2-59674BB3AAF6}" type="slidenum">
              <a:rPr lang="en-GB" smtClean="0">
                <a:latin typeface="Arial" pitchFamily="34" charset="0"/>
                <a:cs typeface="Arial" pitchFamily="34" charset="0"/>
              </a:rPr>
              <a:pPr/>
              <a:t>‹#›</a:t>
            </a:fld>
            <a:endParaRPr lang="en-GB">
              <a:latin typeface="Arial" pitchFamily="34" charset="0"/>
              <a:cs typeface="Arial" pitchFamily="34" charset="0"/>
            </a:endParaRPr>
          </a:p>
        </p:txBody>
      </p:sp>
    </p:spTree>
    <p:extLst>
      <p:ext uri="{BB962C8B-B14F-4D97-AF65-F5344CB8AC3E}">
        <p14:creationId xmlns:p14="http://schemas.microsoft.com/office/powerpoint/2010/main" val="233759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5"/>
            <a:ext cx="2949099" cy="496967"/>
          </a:xfrm>
          <a:prstGeom prst="rect">
            <a:avLst/>
          </a:prstGeom>
        </p:spPr>
        <p:txBody>
          <a:bodyPr vert="horz" lIns="92236" tIns="46118" rIns="92236" bIns="46118" rtlCol="0"/>
          <a:lstStyle>
            <a:lvl1pPr algn="l">
              <a:defRPr sz="1200">
                <a:latin typeface="Arial" pitchFamily="34" charset="0"/>
                <a:cs typeface="Arial" pitchFamily="34" charset="0"/>
              </a:defRPr>
            </a:lvl1pPr>
          </a:lstStyle>
          <a:p>
            <a:endParaRPr lang="en-GB"/>
          </a:p>
        </p:txBody>
      </p:sp>
      <p:sp>
        <p:nvSpPr>
          <p:cNvPr id="3" name="Date Placeholder 2"/>
          <p:cNvSpPr>
            <a:spLocks noGrp="1"/>
          </p:cNvSpPr>
          <p:nvPr>
            <p:ph type="dt" idx="1"/>
          </p:nvPr>
        </p:nvSpPr>
        <p:spPr>
          <a:xfrm>
            <a:off x="3854945" y="5"/>
            <a:ext cx="2949099" cy="496967"/>
          </a:xfrm>
          <a:prstGeom prst="rect">
            <a:avLst/>
          </a:prstGeom>
        </p:spPr>
        <p:txBody>
          <a:bodyPr vert="horz" lIns="92236" tIns="46118" rIns="92236" bIns="46118" rtlCol="0"/>
          <a:lstStyle>
            <a:lvl1pPr algn="r">
              <a:defRPr sz="1200">
                <a:latin typeface="Arial" pitchFamily="34" charset="0"/>
                <a:cs typeface="Arial" pitchFamily="34" charset="0"/>
              </a:defRPr>
            </a:lvl1pPr>
          </a:lstStyle>
          <a:p>
            <a:fld id="{5EFB8DA3-BCA9-4B7D-B50D-14F47506B614}" type="datetimeFigureOut">
              <a:rPr lang="en-GB" smtClean="0"/>
              <a:pPr/>
              <a:t>01/04/2022</a:t>
            </a:fld>
            <a:endParaRPr lang="en-GB"/>
          </a:p>
        </p:txBody>
      </p:sp>
      <p:sp>
        <p:nvSpPr>
          <p:cNvPr id="4" name="Slide Image Placeholder 3"/>
          <p:cNvSpPr>
            <a:spLocks noGrp="1" noRot="1" noChangeAspect="1"/>
          </p:cNvSpPr>
          <p:nvPr>
            <p:ph type="sldImg" idx="2"/>
          </p:nvPr>
        </p:nvSpPr>
        <p:spPr>
          <a:xfrm>
            <a:off x="709613" y="744538"/>
            <a:ext cx="5386387" cy="3729037"/>
          </a:xfrm>
          <a:prstGeom prst="rect">
            <a:avLst/>
          </a:prstGeom>
          <a:noFill/>
          <a:ln w="12700">
            <a:solidFill>
              <a:prstClr val="black"/>
            </a:solidFill>
          </a:ln>
        </p:spPr>
        <p:txBody>
          <a:bodyPr vert="horz" lIns="92236" tIns="46118" rIns="92236" bIns="46118" rtlCol="0" anchor="ctr"/>
          <a:lstStyle/>
          <a:p>
            <a:endParaRPr lang="en-GB"/>
          </a:p>
        </p:txBody>
      </p:sp>
      <p:sp>
        <p:nvSpPr>
          <p:cNvPr id="5" name="Notes Placeholder 4"/>
          <p:cNvSpPr>
            <a:spLocks noGrp="1"/>
          </p:cNvSpPr>
          <p:nvPr>
            <p:ph type="body" sz="quarter" idx="3"/>
          </p:nvPr>
        </p:nvSpPr>
        <p:spPr>
          <a:xfrm>
            <a:off x="680562" y="4721187"/>
            <a:ext cx="5444490" cy="4472702"/>
          </a:xfrm>
          <a:prstGeom prst="rect">
            <a:avLst/>
          </a:prstGeom>
        </p:spPr>
        <p:txBody>
          <a:bodyPr vert="horz" lIns="92236" tIns="46118" rIns="92236" bIns="46118"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7" y="9440657"/>
            <a:ext cx="2949099" cy="496967"/>
          </a:xfrm>
          <a:prstGeom prst="rect">
            <a:avLst/>
          </a:prstGeom>
        </p:spPr>
        <p:txBody>
          <a:bodyPr vert="horz" lIns="92236" tIns="46118" rIns="92236" bIns="46118" rtlCol="0" anchor="b"/>
          <a:lstStyle>
            <a:lvl1pPr algn="l">
              <a:defRPr sz="1200">
                <a:latin typeface="Arial" pitchFamily="34" charset="0"/>
                <a:cs typeface="Arial" pitchFamily="34" charset="0"/>
              </a:defRPr>
            </a:lvl1pPr>
          </a:lstStyle>
          <a:p>
            <a:endParaRPr lang="en-GB"/>
          </a:p>
        </p:txBody>
      </p:sp>
      <p:sp>
        <p:nvSpPr>
          <p:cNvPr id="7" name="Slide Number Placeholder 6"/>
          <p:cNvSpPr>
            <a:spLocks noGrp="1"/>
          </p:cNvSpPr>
          <p:nvPr>
            <p:ph type="sldNum" sz="quarter" idx="5"/>
          </p:nvPr>
        </p:nvSpPr>
        <p:spPr>
          <a:xfrm>
            <a:off x="3854945" y="9440657"/>
            <a:ext cx="2949099" cy="496967"/>
          </a:xfrm>
          <a:prstGeom prst="rect">
            <a:avLst/>
          </a:prstGeom>
        </p:spPr>
        <p:txBody>
          <a:bodyPr vert="horz" lIns="92236" tIns="46118" rIns="92236" bIns="46118" rtlCol="0" anchor="b"/>
          <a:lstStyle>
            <a:lvl1pPr algn="r">
              <a:defRPr sz="1200">
                <a:latin typeface="Arial" pitchFamily="34" charset="0"/>
                <a:cs typeface="Arial" pitchFamily="34" charset="0"/>
              </a:defRPr>
            </a:lvl1pPr>
          </a:lstStyle>
          <a:p>
            <a:fld id="{F07B8F03-BC93-4120-96CA-A36DF640BE24}" type="slidenum">
              <a:rPr lang="en-GB" smtClean="0"/>
              <a:pPr/>
              <a:t>‹#›</a:t>
            </a:fld>
            <a:endParaRPr lang="en-GB"/>
          </a:p>
        </p:txBody>
      </p:sp>
    </p:spTree>
    <p:extLst>
      <p:ext uri="{BB962C8B-B14F-4D97-AF65-F5344CB8AC3E}">
        <p14:creationId xmlns:p14="http://schemas.microsoft.com/office/powerpoint/2010/main" val="242598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Arial" pitchFamily="34" charset="0"/>
      </a:defRPr>
    </a:lvl1pPr>
    <a:lvl2pPr marL="457200" algn="l" defTabSz="914400" rtl="0" eaLnBrk="1" latinLnBrk="0" hangingPunct="1">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5.xml"/><Relationship Id="rId7" Type="http://schemas.openxmlformats.org/officeDocument/2006/relationships/oleObject" Target="../embeddings/oleObject2.bin"/><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7.xml"/><Relationship Id="rId4" Type="http://schemas.openxmlformats.org/officeDocument/2006/relationships/tags" Target="../tags/tag6.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9.xml"/><Relationship Id="rId7" Type="http://schemas.openxmlformats.org/officeDocument/2006/relationships/oleObject" Target="../embeddings/oleObject2.bin"/><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Empty">
    <p:spTree>
      <p:nvGrpSpPr>
        <p:cNvPr id="1" name=""/>
        <p:cNvGrpSpPr/>
        <p:nvPr/>
      </p:nvGrpSpPr>
      <p:grpSpPr>
        <a:xfrm>
          <a:off x="0" y="0"/>
          <a:ext cx="0" cy="0"/>
          <a:chOff x="0" y="0"/>
          <a:chExt cx="0" cy="0"/>
        </a:xfrm>
      </p:grpSpPr>
      <p:graphicFrame>
        <p:nvGraphicFramePr>
          <p:cNvPr id="7" name="オブジェクト 6" hidden="1"/>
          <p:cNvGraphicFramePr>
            <a:graphicFrameLocks noChangeAspect="1"/>
          </p:cNvGraphicFramePr>
          <p:nvPr userDrawn="1">
            <p:custDataLst>
              <p:tags r:id="rId2"/>
            </p:custDataLst>
            <p:extLst>
              <p:ext uri="{D42A27DB-BD31-4B8C-83A1-F6EECF244321}">
                <p14:modId xmlns:p14="http://schemas.microsoft.com/office/powerpoint/2010/main" val="16428040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0" name="think-cell スライド" r:id="rId7" imgW="592" imgH="588" progId="TCLayout.ActiveDocument.1">
                  <p:embed/>
                </p:oleObj>
              </mc:Choice>
              <mc:Fallback>
                <p:oleObj name="think-cell スライド" r:id="rId7" imgW="592" imgH="588" progId="TCLayout.ActiveDocument.1">
                  <p:embed/>
                  <p:pic>
                    <p:nvPicPr>
                      <p:cNvPr id="7" name="オブジェクト 6" hidden="1"/>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2" name="Date/Filepath" hidden="1"/>
          <p:cNvSpPr txBox="1"/>
          <p:nvPr userDrawn="1">
            <p:custDataLst>
              <p:tags r:id="rId3"/>
            </p:custDataLst>
          </p:nvPr>
        </p:nvSpPr>
        <p:spPr>
          <a:xfrm>
            <a:off x="3249473" y="145213"/>
            <a:ext cx="6123710" cy="244426"/>
          </a:xfrm>
          <a:prstGeom prst="rect">
            <a:avLst/>
          </a:prstGeom>
          <a:noFill/>
        </p:spPr>
        <p:txBody>
          <a:bodyPr wrap="square" lIns="0" tIns="0" rIns="0" bIns="0" rtlCol="0" anchor="b" anchorCtr="0">
            <a:spAutoFit/>
          </a:bodyPr>
          <a:lstStyle/>
          <a:p>
            <a:pPr algn="r"/>
            <a:r>
              <a:rPr lang="en-US" altLang="ja-JP" sz="794" noProof="1"/>
              <a:t>2017/11/16 \\jp-fasfbm002\Deals\TRP\A.</a:t>
            </a:r>
            <a:r>
              <a:rPr lang="ja-JP" altLang="en-US" sz="794" noProof="1"/>
              <a:t>プロポーザル</a:t>
            </a:r>
            <a:r>
              <a:rPr lang="en-US" altLang="ja-JP" sz="794" noProof="1"/>
              <a:t>\A6.</a:t>
            </a:r>
            <a:r>
              <a:rPr lang="ja-JP" altLang="en-US" sz="794" noProof="1"/>
              <a:t>民間</a:t>
            </a:r>
            <a:r>
              <a:rPr lang="en-US" altLang="ja-JP" sz="794" noProof="1"/>
              <a:t>\0</a:t>
            </a:r>
            <a:r>
              <a:rPr lang="ja-JP" altLang="en-US" sz="794" noProof="1"/>
              <a:t>不動産</a:t>
            </a:r>
            <a:r>
              <a:rPr lang="en-US" altLang="ja-JP" sz="794" noProof="1"/>
              <a:t>\</a:t>
            </a:r>
            <a:r>
              <a:rPr lang="ja-JP" altLang="en-US" sz="794" noProof="1"/>
              <a:t>三菱地所</a:t>
            </a:r>
            <a:r>
              <a:rPr lang="en-US" altLang="ja-JP" sz="794" noProof="1"/>
              <a:t>\1711_</a:t>
            </a:r>
            <a:r>
              <a:rPr lang="ja-JP" altLang="en-US" sz="794" noProof="1"/>
              <a:t>横浜活性化提案</a:t>
            </a:r>
            <a:r>
              <a:rPr lang="en-US" altLang="ja-JP" sz="794" noProof="1"/>
              <a:t>\02</a:t>
            </a:r>
            <a:r>
              <a:rPr lang="ja-JP" altLang="en-US" sz="794" noProof="1"/>
              <a:t>提案書</a:t>
            </a:r>
            <a:r>
              <a:rPr lang="en-US" altLang="ja-JP" sz="794" noProof="1"/>
              <a:t>\MEC </a:t>
            </a:r>
            <a:r>
              <a:rPr lang="ja-JP" altLang="en-US" sz="794" noProof="1"/>
              <a:t>横浜都心臨海部の活性化提案 提案書 </a:t>
            </a:r>
            <a:r>
              <a:rPr lang="en-US" altLang="ja-JP" sz="794" noProof="1"/>
              <a:t>1711__.pptx</a:t>
            </a:r>
          </a:p>
        </p:txBody>
      </p:sp>
      <p:sp>
        <p:nvSpPr>
          <p:cNvPr id="5" name="Slide Tags" hidden="1"/>
          <p:cNvSpPr txBox="1"/>
          <p:nvPr userDrawn="1">
            <p:custDataLst>
              <p:tags r:id="rId4"/>
            </p:custDataLst>
          </p:nvPr>
        </p:nvSpPr>
        <p:spPr>
          <a:xfrm>
            <a:off x="1" y="201707"/>
            <a:ext cx="1575954" cy="336695"/>
          </a:xfrm>
          <a:prstGeom prst="rect">
            <a:avLst/>
          </a:prstGeom>
          <a:noFill/>
        </p:spPr>
        <p:txBody>
          <a:bodyPr wrap="square" rtlCol="0">
            <a:spAutoFit/>
          </a:bodyPr>
          <a:lstStyle/>
          <a:p>
            <a:r>
              <a:rPr lang="en-US" altLang="ja-JP" sz="1588" noProof="1"/>
              <a:t>Slide Tags</a:t>
            </a:r>
          </a:p>
        </p:txBody>
      </p:sp>
      <p:sp>
        <p:nvSpPr>
          <p:cNvPr id="3" name="正方形/長方形 2"/>
          <p:cNvSpPr/>
          <p:nvPr userDrawn="1"/>
        </p:nvSpPr>
        <p:spPr>
          <a:xfrm>
            <a:off x="416496" y="3392996"/>
            <a:ext cx="9001000" cy="72008"/>
          </a:xfrm>
          <a:prstGeom prst="rect">
            <a:avLst/>
          </a:prstGeom>
          <a:solidFill>
            <a:schemeClr val="accent1"/>
          </a:solid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GB" dirty="0"/>
          </a:p>
        </p:txBody>
      </p:sp>
      <p:sp>
        <p:nvSpPr>
          <p:cNvPr id="6" name="Section Footer"/>
          <p:cNvSpPr txBox="1"/>
          <p:nvPr userDrawn="1">
            <p:custDataLst>
              <p:tags r:id="rId5"/>
            </p:custDataLst>
          </p:nvPr>
        </p:nvSpPr>
        <p:spPr>
          <a:xfrm>
            <a:off x="200472" y="6657277"/>
            <a:ext cx="4320480" cy="123111"/>
          </a:xfrm>
          <a:prstGeom prst="rect">
            <a:avLst/>
          </a:prstGeom>
          <a:noFill/>
          <a:ln>
            <a:noFill/>
          </a:ln>
        </p:spPr>
        <p:txBody>
          <a:bodyPr wrap="square" lIns="0" tIns="0" rIns="0" bIns="0" rtlCol="0" anchor="b" anchorCtr="0">
            <a:spAutoFit/>
          </a:bodyPr>
          <a:lstStyle/>
          <a:p>
            <a:pPr defTabSz="899010"/>
            <a:r>
              <a:rPr lang="ja-JP" altLang="en-US" sz="800" noProof="1">
                <a:solidFill>
                  <a:srgbClr val="000000"/>
                </a:solidFill>
                <a:latin typeface="メイリオ" panose="020B0604030504040204" pitchFamily="50" charset="-128"/>
                <a:ea typeface="メイリオ" panose="020B0604030504040204" pitchFamily="50" charset="-128"/>
              </a:rPr>
              <a:t>大手町・丸の内・有楽町地区　まちづくり協議会</a:t>
            </a:r>
            <a:endParaRPr lang="en-US" altLang="ja-JP" sz="800" noProof="1">
              <a:solidFill>
                <a:srgbClr val="000000"/>
              </a:solidFill>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3AF3A883-33E7-41A7-8C9D-00AA752A3282}" type="slidenum">
              <a:rPr kumimoji="1" lang="ja-JP" altLang="en-US" smtClean="0"/>
              <a:t>‹#›</a:t>
            </a:fld>
            <a:endParaRPr kumimoji="1" lang="ja-JP" altLang="en-US"/>
          </a:p>
        </p:txBody>
      </p:sp>
    </p:spTree>
    <p:extLst>
      <p:ext uri="{BB962C8B-B14F-4D97-AF65-F5344CB8AC3E}">
        <p14:creationId xmlns:p14="http://schemas.microsoft.com/office/powerpoint/2010/main" val="3126965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graphicFrame>
        <p:nvGraphicFramePr>
          <p:cNvPr id="7" name="オブジェクト 6" hidden="1"/>
          <p:cNvGraphicFramePr>
            <a:graphicFrameLocks noChangeAspect="1"/>
          </p:cNvGraphicFramePr>
          <p:nvPr userDrawn="1">
            <p:custDataLst>
              <p:tags r:id="rId2"/>
            </p:custDataLst>
            <p:extLst>
              <p:ext uri="{D42A27DB-BD31-4B8C-83A1-F6EECF244321}">
                <p14:modId xmlns:p14="http://schemas.microsoft.com/office/powerpoint/2010/main" val="24850392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4" name="think-cell スライド" r:id="rId7" imgW="592" imgH="588" progId="TCLayout.ActiveDocument.1">
                  <p:embed/>
                </p:oleObj>
              </mc:Choice>
              <mc:Fallback>
                <p:oleObj name="think-cell スライド" r:id="rId7" imgW="592" imgH="588" progId="TCLayout.ActiveDocument.1">
                  <p:embed/>
                  <p:pic>
                    <p:nvPicPr>
                      <p:cNvPr id="0" name=""/>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2" name="Date/Filepath" hidden="1"/>
          <p:cNvSpPr txBox="1"/>
          <p:nvPr userDrawn="1">
            <p:custDataLst>
              <p:tags r:id="rId3"/>
            </p:custDataLst>
          </p:nvPr>
        </p:nvSpPr>
        <p:spPr>
          <a:xfrm>
            <a:off x="3249473" y="145213"/>
            <a:ext cx="6123710" cy="244426"/>
          </a:xfrm>
          <a:prstGeom prst="rect">
            <a:avLst/>
          </a:prstGeom>
          <a:noFill/>
        </p:spPr>
        <p:txBody>
          <a:bodyPr wrap="square" lIns="0" tIns="0" rIns="0" bIns="0" rtlCol="0" anchor="b" anchorCtr="0">
            <a:spAutoFit/>
          </a:bodyPr>
          <a:lstStyle/>
          <a:p>
            <a:pPr algn="r"/>
            <a:r>
              <a:rPr lang="en-US" altLang="ja-JP" sz="794" noProof="1"/>
              <a:t>2017/11/16 \\jp-fasfbm002\Deals\TRP\A.</a:t>
            </a:r>
            <a:r>
              <a:rPr lang="ja-JP" altLang="en-US" sz="794" noProof="1"/>
              <a:t>プロポーザル</a:t>
            </a:r>
            <a:r>
              <a:rPr lang="en-US" altLang="ja-JP" sz="794" noProof="1"/>
              <a:t>\A6.</a:t>
            </a:r>
            <a:r>
              <a:rPr lang="ja-JP" altLang="en-US" sz="794" noProof="1"/>
              <a:t>民間</a:t>
            </a:r>
            <a:r>
              <a:rPr lang="en-US" altLang="ja-JP" sz="794" noProof="1"/>
              <a:t>\0</a:t>
            </a:r>
            <a:r>
              <a:rPr lang="ja-JP" altLang="en-US" sz="794" noProof="1"/>
              <a:t>不動産</a:t>
            </a:r>
            <a:r>
              <a:rPr lang="en-US" altLang="ja-JP" sz="794" noProof="1"/>
              <a:t>\</a:t>
            </a:r>
            <a:r>
              <a:rPr lang="ja-JP" altLang="en-US" sz="794" noProof="1"/>
              <a:t>三菱地所</a:t>
            </a:r>
            <a:r>
              <a:rPr lang="en-US" altLang="ja-JP" sz="794" noProof="1"/>
              <a:t>\1711_</a:t>
            </a:r>
            <a:r>
              <a:rPr lang="ja-JP" altLang="en-US" sz="794" noProof="1"/>
              <a:t>横浜活性化提案</a:t>
            </a:r>
            <a:r>
              <a:rPr lang="en-US" altLang="ja-JP" sz="794" noProof="1"/>
              <a:t>\02</a:t>
            </a:r>
            <a:r>
              <a:rPr lang="ja-JP" altLang="en-US" sz="794" noProof="1"/>
              <a:t>提案書</a:t>
            </a:r>
            <a:r>
              <a:rPr lang="en-US" altLang="ja-JP" sz="794" noProof="1"/>
              <a:t>\MEC </a:t>
            </a:r>
            <a:r>
              <a:rPr lang="ja-JP" altLang="en-US" sz="794" noProof="1"/>
              <a:t>横浜都心臨海部の活性化提案 提案書 </a:t>
            </a:r>
            <a:r>
              <a:rPr lang="en-US" altLang="ja-JP" sz="794" noProof="1"/>
              <a:t>1711__.pptx</a:t>
            </a:r>
          </a:p>
        </p:txBody>
      </p:sp>
      <p:sp>
        <p:nvSpPr>
          <p:cNvPr id="5" name="Slide Tags" hidden="1"/>
          <p:cNvSpPr txBox="1"/>
          <p:nvPr userDrawn="1">
            <p:custDataLst>
              <p:tags r:id="rId4"/>
            </p:custDataLst>
          </p:nvPr>
        </p:nvSpPr>
        <p:spPr>
          <a:xfrm>
            <a:off x="1" y="201707"/>
            <a:ext cx="1575954" cy="336695"/>
          </a:xfrm>
          <a:prstGeom prst="rect">
            <a:avLst/>
          </a:prstGeom>
          <a:noFill/>
        </p:spPr>
        <p:txBody>
          <a:bodyPr wrap="square" rtlCol="0">
            <a:spAutoFit/>
          </a:bodyPr>
          <a:lstStyle/>
          <a:p>
            <a:r>
              <a:rPr lang="en-US" altLang="ja-JP" sz="1588" noProof="1"/>
              <a:t>Slide Tags</a:t>
            </a:r>
          </a:p>
        </p:txBody>
      </p:sp>
      <p:sp>
        <p:nvSpPr>
          <p:cNvPr id="3" name="正方形/長方形 2"/>
          <p:cNvSpPr/>
          <p:nvPr userDrawn="1"/>
        </p:nvSpPr>
        <p:spPr>
          <a:xfrm>
            <a:off x="416496" y="620688"/>
            <a:ext cx="9001000" cy="72008"/>
          </a:xfrm>
          <a:prstGeom prst="rect">
            <a:avLst/>
          </a:prstGeom>
          <a:solidFill>
            <a:schemeClr val="accent1"/>
          </a:solid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GB" dirty="0"/>
          </a:p>
        </p:txBody>
      </p:sp>
      <p:sp>
        <p:nvSpPr>
          <p:cNvPr id="6" name="Section Footer"/>
          <p:cNvSpPr txBox="1"/>
          <p:nvPr userDrawn="1">
            <p:custDataLst>
              <p:tags r:id="rId5"/>
            </p:custDataLst>
          </p:nvPr>
        </p:nvSpPr>
        <p:spPr>
          <a:xfrm>
            <a:off x="200472" y="6657277"/>
            <a:ext cx="4320480" cy="123111"/>
          </a:xfrm>
          <a:prstGeom prst="rect">
            <a:avLst/>
          </a:prstGeom>
          <a:noFill/>
          <a:ln>
            <a:noFill/>
          </a:ln>
        </p:spPr>
        <p:txBody>
          <a:bodyPr wrap="square" lIns="0" tIns="0" rIns="0" bIns="0" rtlCol="0" anchor="b" anchorCtr="0">
            <a:spAutoFit/>
          </a:bodyPr>
          <a:lstStyle/>
          <a:p>
            <a:pPr defTabSz="899010"/>
            <a:r>
              <a:rPr lang="ja-JP" altLang="en-US" sz="800" noProof="1">
                <a:solidFill>
                  <a:srgbClr val="000000"/>
                </a:solidFill>
                <a:latin typeface="メイリオ" panose="020B0604030504040204" pitchFamily="50" charset="-128"/>
                <a:ea typeface="メイリオ" panose="020B0604030504040204" pitchFamily="50" charset="-128"/>
              </a:rPr>
              <a:t>大手町・丸の内・有楽町地区　まちづくり協議会</a:t>
            </a:r>
            <a:endParaRPr lang="en-US" altLang="ja-JP" sz="800" noProof="1">
              <a:solidFill>
                <a:srgbClr val="000000"/>
              </a:solidFill>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3AF3A883-33E7-41A7-8C9D-00AA752A3282}" type="slidenum">
              <a:rPr kumimoji="1" lang="ja-JP" altLang="en-US" smtClean="0"/>
              <a:t>‹#›</a:t>
            </a:fld>
            <a:endParaRPr kumimoji="1" lang="ja-JP" altLang="en-US"/>
          </a:p>
        </p:txBody>
      </p:sp>
    </p:spTree>
    <p:extLst>
      <p:ext uri="{BB962C8B-B14F-4D97-AF65-F5344CB8AC3E}">
        <p14:creationId xmlns:p14="http://schemas.microsoft.com/office/powerpoint/2010/main" val="1382580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heme" Target="../theme/theme1.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5"/>
            </p:custDataLst>
            <p:extLst>
              <p:ext uri="{D42A27DB-BD31-4B8C-83A1-F6EECF244321}">
                <p14:modId xmlns:p14="http://schemas.microsoft.com/office/powerpoint/2010/main" val="35247226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 name="think-cell スライド" r:id="rId7" imgW="592" imgH="588" progId="TCLayout.ActiveDocument.1">
                  <p:embed/>
                </p:oleObj>
              </mc:Choice>
              <mc:Fallback>
                <p:oleObj name="think-cell スライド" r:id="rId7" imgW="592" imgH="588" progId="TCLayout.ActiveDocument.1">
                  <p:embed/>
                  <p:pic>
                    <p:nvPicPr>
                      <p:cNvPr id="0" name=""/>
                      <p:cNvPicPr/>
                      <p:nvPr/>
                    </p:nvPicPr>
                    <p:blipFill>
                      <a:blip r:embed="rId8"/>
                      <a:stretch>
                        <a:fillRect/>
                      </a:stretch>
                    </p:blipFill>
                    <p:spPr>
                      <a:xfrm>
                        <a:off x="1588" y="1588"/>
                        <a:ext cx="1587" cy="1587"/>
                      </a:xfrm>
                      <a:prstGeom prst="rect">
                        <a:avLst/>
                      </a:prstGeom>
                    </p:spPr>
                  </p:pic>
                </p:oleObj>
              </mc:Fallback>
            </mc:AlternateContent>
          </a:graphicData>
        </a:graphic>
      </p:graphicFrame>
      <p:grpSp>
        <p:nvGrpSpPr>
          <p:cNvPr id="110" name="Grid" hidden="1"/>
          <p:cNvGrpSpPr/>
          <p:nvPr>
            <p:custDataLst>
              <p:tags r:id="rId6"/>
            </p:custDataLst>
          </p:nvPr>
        </p:nvGrpSpPr>
        <p:grpSpPr>
          <a:xfrm>
            <a:off x="522316" y="540572"/>
            <a:ext cx="8861368" cy="6043108"/>
            <a:chOff x="530352" y="612648"/>
            <a:chExt cx="8997696" cy="6848856"/>
          </a:xfrm>
        </p:grpSpPr>
        <p:grpSp>
          <p:nvGrpSpPr>
            <p:cNvPr id="108" name="Group 107" hidden="1"/>
            <p:cNvGrpSpPr/>
            <p:nvPr userDrawn="1"/>
          </p:nvGrpSpPr>
          <p:grpSpPr>
            <a:xfrm>
              <a:off x="530352" y="7159752"/>
              <a:ext cx="8997696" cy="301752"/>
              <a:chOff x="530352" y="7159752"/>
              <a:chExt cx="8997696" cy="301752"/>
            </a:xfrm>
          </p:grpSpPr>
          <p:sp>
            <p:nvSpPr>
              <p:cNvPr id="43" name="Footer block" hidden="1"/>
              <p:cNvSpPr>
                <a:spLocks noChangeArrowheads="1"/>
              </p:cNvSpPr>
              <p:nvPr/>
            </p:nvSpPr>
            <p:spPr bwMode="gray">
              <a:xfrm>
                <a:off x="6629400" y="7159752"/>
                <a:ext cx="2898648"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44" name="Footer block" hidden="1"/>
              <p:cNvSpPr>
                <a:spLocks noChangeArrowheads="1"/>
              </p:cNvSpPr>
              <p:nvPr/>
            </p:nvSpPr>
            <p:spPr bwMode="gray">
              <a:xfrm>
                <a:off x="3584448" y="7159752"/>
                <a:ext cx="2898648"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55" name="Footer block" hidden="1"/>
              <p:cNvSpPr>
                <a:spLocks noChangeArrowheads="1"/>
              </p:cNvSpPr>
              <p:nvPr/>
            </p:nvSpPr>
            <p:spPr bwMode="gray">
              <a:xfrm>
                <a:off x="530352" y="7159752"/>
                <a:ext cx="2898648"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0" tIns="0" rIns="0" bIns="0" anchor="ctr"/>
              <a:lstStyle/>
              <a:p>
                <a:pPr algn="ctr" defTabSz="805466">
                  <a:defRPr/>
                </a:pPr>
                <a:endParaRPr lang="en-US" altLang="ja-JP" sz="1588" dirty="0"/>
              </a:p>
            </p:txBody>
          </p:sp>
        </p:grpSp>
        <p:grpSp>
          <p:nvGrpSpPr>
            <p:cNvPr id="107" name="Group 106" hidden="1"/>
            <p:cNvGrpSpPr/>
            <p:nvPr userDrawn="1"/>
          </p:nvGrpSpPr>
          <p:grpSpPr>
            <a:xfrm>
              <a:off x="530352" y="1066800"/>
              <a:ext cx="8997696" cy="835152"/>
              <a:chOff x="530352" y="1066800"/>
              <a:chExt cx="8997696" cy="835152"/>
            </a:xfrm>
          </p:grpSpPr>
          <p:sp>
            <p:nvSpPr>
              <p:cNvPr id="45" name="Title block" hidden="1"/>
              <p:cNvSpPr>
                <a:spLocks noChangeArrowheads="1"/>
              </p:cNvSpPr>
              <p:nvPr userDrawn="1"/>
            </p:nvSpPr>
            <p:spPr bwMode="gray">
              <a:xfrm>
                <a:off x="5102352" y="1066800"/>
                <a:ext cx="4425696" cy="832104"/>
              </a:xfrm>
              <a:prstGeom prst="rect">
                <a:avLst/>
              </a:prstGeom>
              <a:solidFill>
                <a:srgbClr val="FCC3D7">
                  <a:alpha val="25000"/>
                </a:srgbClr>
              </a:solidFill>
              <a:ln w="6350" cap="rnd">
                <a:solidFill>
                  <a:srgbClr val="FCC3D7"/>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56" name="Title block" hidden="1"/>
              <p:cNvSpPr>
                <a:spLocks noChangeArrowheads="1"/>
              </p:cNvSpPr>
              <p:nvPr/>
            </p:nvSpPr>
            <p:spPr bwMode="gray">
              <a:xfrm>
                <a:off x="530352" y="1069848"/>
                <a:ext cx="4425696" cy="832104"/>
              </a:xfrm>
              <a:prstGeom prst="rect">
                <a:avLst/>
              </a:prstGeom>
              <a:solidFill>
                <a:srgbClr val="FCC3D7">
                  <a:alpha val="25000"/>
                </a:srgbClr>
              </a:solidFill>
              <a:ln w="6350" cap="rnd">
                <a:solidFill>
                  <a:srgbClr val="FCC3D7"/>
                </a:solidFill>
                <a:prstDash val="sysDot"/>
                <a:miter lim="800000"/>
                <a:headEnd/>
                <a:tailEnd/>
              </a:ln>
              <a:effectLst/>
            </p:spPr>
            <p:txBody>
              <a:bodyPr wrap="none" lIns="0" tIns="0" rIns="0" bIns="0" anchor="ctr"/>
              <a:lstStyle/>
              <a:p>
                <a:pPr algn="ctr" defTabSz="805466">
                  <a:defRPr/>
                </a:pPr>
                <a:endParaRPr lang="en-US" altLang="ja-JP" sz="1588" dirty="0"/>
              </a:p>
            </p:txBody>
          </p:sp>
        </p:grpSp>
        <p:sp>
          <p:nvSpPr>
            <p:cNvPr id="57" name="Header block" hidden="1"/>
            <p:cNvSpPr>
              <a:spLocks noChangeArrowheads="1"/>
            </p:cNvSpPr>
            <p:nvPr userDrawn="1"/>
          </p:nvSpPr>
          <p:spPr bwMode="gray">
            <a:xfrm>
              <a:off x="530352" y="612648"/>
              <a:ext cx="8988552" cy="228600"/>
            </a:xfrm>
            <a:prstGeom prst="rect">
              <a:avLst/>
            </a:prstGeom>
            <a:solidFill>
              <a:srgbClr val="CCFFFF">
                <a:alpha val="25000"/>
              </a:srgbClr>
            </a:solidFill>
            <a:ln w="6350" cap="rnd">
              <a:solidFill>
                <a:srgbClr val="CCFFFF"/>
              </a:solidFill>
              <a:prstDash val="sysDot"/>
              <a:miter lim="800000"/>
              <a:headEnd/>
              <a:tailEnd/>
            </a:ln>
            <a:effectLst/>
          </p:spPr>
          <p:txBody>
            <a:bodyPr wrap="none" lIns="0" tIns="0" rIns="0" bIns="0" anchor="ctr"/>
            <a:lstStyle/>
            <a:p>
              <a:pPr algn="ctr" defTabSz="707409">
                <a:buSzPct val="90000"/>
                <a:defRPr/>
              </a:pPr>
              <a:endParaRPr lang="en-US" altLang="ja-JP" sz="1235" dirty="0">
                <a:solidFill>
                  <a:schemeClr val="folHlink"/>
                </a:solidFill>
                <a:cs typeface="Arial" charset="0"/>
              </a:endParaRPr>
            </a:p>
          </p:txBody>
        </p:sp>
        <p:grpSp>
          <p:nvGrpSpPr>
            <p:cNvPr id="106" name="Group 600" hidden="1"/>
            <p:cNvGrpSpPr/>
            <p:nvPr userDrawn="1"/>
          </p:nvGrpSpPr>
          <p:grpSpPr>
            <a:xfrm>
              <a:off x="533400" y="6245352"/>
              <a:ext cx="8994648" cy="688848"/>
              <a:chOff x="533400" y="6013704"/>
              <a:chExt cx="8994648" cy="688848"/>
            </a:xfrm>
          </p:grpSpPr>
          <p:sp>
            <p:nvSpPr>
              <p:cNvPr id="50" name="Content block 606" hidden="1"/>
              <p:cNvSpPr>
                <a:spLocks noChangeArrowheads="1"/>
              </p:cNvSpPr>
              <p:nvPr userDrawn="1"/>
            </p:nvSpPr>
            <p:spPr bwMode="gray">
              <a:xfrm>
                <a:off x="8156448" y="6013704"/>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51" name="Content block 605" hidden="1"/>
              <p:cNvSpPr>
                <a:spLocks noChangeArrowheads="1"/>
              </p:cNvSpPr>
              <p:nvPr userDrawn="1"/>
            </p:nvSpPr>
            <p:spPr bwMode="gray">
              <a:xfrm>
                <a:off x="6631840" y="6013704"/>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96" name="Content block 604" hidden="1"/>
              <p:cNvSpPr>
                <a:spLocks noChangeArrowheads="1"/>
              </p:cNvSpPr>
              <p:nvPr/>
            </p:nvSpPr>
            <p:spPr bwMode="gray">
              <a:xfrm>
                <a:off x="5107230" y="60167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97" name="Content block 603" hidden="1"/>
              <p:cNvSpPr>
                <a:spLocks noChangeArrowheads="1"/>
              </p:cNvSpPr>
              <p:nvPr/>
            </p:nvSpPr>
            <p:spPr bwMode="gray">
              <a:xfrm>
                <a:off x="3582620" y="60167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98" name="Content block 602" hidden="1"/>
              <p:cNvSpPr>
                <a:spLocks noChangeArrowheads="1"/>
              </p:cNvSpPr>
              <p:nvPr/>
            </p:nvSpPr>
            <p:spPr bwMode="gray">
              <a:xfrm>
                <a:off x="2058010" y="60167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99" name="Content block 601" hidden="1"/>
              <p:cNvSpPr>
                <a:spLocks noChangeArrowheads="1"/>
              </p:cNvSpPr>
              <p:nvPr/>
            </p:nvSpPr>
            <p:spPr bwMode="gray">
              <a:xfrm>
                <a:off x="533400" y="60167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grpSp>
        <p:grpSp>
          <p:nvGrpSpPr>
            <p:cNvPr id="105" name="Group 500" hidden="1"/>
            <p:cNvGrpSpPr/>
            <p:nvPr userDrawn="1"/>
          </p:nvGrpSpPr>
          <p:grpSpPr>
            <a:xfrm>
              <a:off x="533400" y="5407152"/>
              <a:ext cx="8994648" cy="688848"/>
              <a:chOff x="533400" y="5026152"/>
              <a:chExt cx="8994648" cy="688848"/>
            </a:xfrm>
          </p:grpSpPr>
          <p:sp>
            <p:nvSpPr>
              <p:cNvPr id="52" name="Content block 506" hidden="1"/>
              <p:cNvSpPr>
                <a:spLocks noChangeArrowheads="1"/>
              </p:cNvSpPr>
              <p:nvPr userDrawn="1"/>
            </p:nvSpPr>
            <p:spPr bwMode="gray">
              <a:xfrm>
                <a:off x="8156448" y="50261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53" name="Content block 505" hidden="1"/>
              <p:cNvSpPr>
                <a:spLocks noChangeArrowheads="1"/>
              </p:cNvSpPr>
              <p:nvPr userDrawn="1"/>
            </p:nvSpPr>
            <p:spPr bwMode="gray">
              <a:xfrm>
                <a:off x="6631840" y="50261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90" name="Content block 504" hidden="1"/>
              <p:cNvSpPr>
                <a:spLocks noChangeArrowheads="1"/>
              </p:cNvSpPr>
              <p:nvPr/>
            </p:nvSpPr>
            <p:spPr bwMode="gray">
              <a:xfrm>
                <a:off x="5107230" y="50292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91" name="Content block 503" hidden="1"/>
              <p:cNvSpPr>
                <a:spLocks noChangeArrowheads="1"/>
              </p:cNvSpPr>
              <p:nvPr/>
            </p:nvSpPr>
            <p:spPr bwMode="gray">
              <a:xfrm>
                <a:off x="3582620" y="50292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92" name="Content block 502" hidden="1"/>
              <p:cNvSpPr>
                <a:spLocks noChangeArrowheads="1"/>
              </p:cNvSpPr>
              <p:nvPr/>
            </p:nvSpPr>
            <p:spPr bwMode="gray">
              <a:xfrm>
                <a:off x="2058010" y="50292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93" name="Content block 501" hidden="1"/>
              <p:cNvSpPr>
                <a:spLocks noChangeArrowheads="1"/>
              </p:cNvSpPr>
              <p:nvPr/>
            </p:nvSpPr>
            <p:spPr bwMode="gray">
              <a:xfrm>
                <a:off x="533400" y="50292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grpSp>
        <p:grpSp>
          <p:nvGrpSpPr>
            <p:cNvPr id="104" name="Group 400" hidden="1"/>
            <p:cNvGrpSpPr/>
            <p:nvPr userDrawn="1"/>
          </p:nvGrpSpPr>
          <p:grpSpPr>
            <a:xfrm>
              <a:off x="533400" y="4568952"/>
              <a:ext cx="8994648" cy="688848"/>
              <a:chOff x="533400" y="4038600"/>
              <a:chExt cx="8994648" cy="688848"/>
            </a:xfrm>
          </p:grpSpPr>
          <p:sp>
            <p:nvSpPr>
              <p:cNvPr id="54" name="Content block 406" hidden="1"/>
              <p:cNvSpPr>
                <a:spLocks noChangeArrowheads="1"/>
              </p:cNvSpPr>
              <p:nvPr userDrawn="1"/>
            </p:nvSpPr>
            <p:spPr bwMode="gray">
              <a:xfrm>
                <a:off x="8156448" y="40386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64" name="Content block 405" hidden="1"/>
              <p:cNvSpPr>
                <a:spLocks noChangeArrowheads="1"/>
              </p:cNvSpPr>
              <p:nvPr userDrawn="1"/>
            </p:nvSpPr>
            <p:spPr bwMode="gray">
              <a:xfrm>
                <a:off x="6631840" y="40386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84" name="Content block 404" hidden="1"/>
              <p:cNvSpPr>
                <a:spLocks noChangeArrowheads="1"/>
              </p:cNvSpPr>
              <p:nvPr/>
            </p:nvSpPr>
            <p:spPr bwMode="gray">
              <a:xfrm>
                <a:off x="5107230" y="40416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85" name="Content block 403" hidden="1"/>
              <p:cNvSpPr>
                <a:spLocks noChangeArrowheads="1"/>
              </p:cNvSpPr>
              <p:nvPr/>
            </p:nvSpPr>
            <p:spPr bwMode="gray">
              <a:xfrm>
                <a:off x="3582620" y="40416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86" name="Content block 402" hidden="1"/>
              <p:cNvSpPr>
                <a:spLocks noChangeArrowheads="1"/>
              </p:cNvSpPr>
              <p:nvPr/>
            </p:nvSpPr>
            <p:spPr bwMode="gray">
              <a:xfrm>
                <a:off x="2058010" y="40416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87" name="Content block 401" hidden="1"/>
              <p:cNvSpPr>
                <a:spLocks noChangeArrowheads="1"/>
              </p:cNvSpPr>
              <p:nvPr/>
            </p:nvSpPr>
            <p:spPr bwMode="gray">
              <a:xfrm>
                <a:off x="533400" y="40416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grpSp>
        <p:grpSp>
          <p:nvGrpSpPr>
            <p:cNvPr id="103" name="Group 300" hidden="1"/>
            <p:cNvGrpSpPr/>
            <p:nvPr userDrawn="1"/>
          </p:nvGrpSpPr>
          <p:grpSpPr>
            <a:xfrm>
              <a:off x="533400" y="3730752"/>
              <a:ext cx="8994648" cy="688848"/>
              <a:chOff x="533400" y="3041904"/>
              <a:chExt cx="8994648" cy="688848"/>
            </a:xfrm>
          </p:grpSpPr>
          <p:sp>
            <p:nvSpPr>
              <p:cNvPr id="65" name="Content block 306" hidden="1"/>
              <p:cNvSpPr>
                <a:spLocks noChangeArrowheads="1"/>
              </p:cNvSpPr>
              <p:nvPr userDrawn="1"/>
            </p:nvSpPr>
            <p:spPr bwMode="gray">
              <a:xfrm>
                <a:off x="8156448" y="3041904"/>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70" name="Content block 305" hidden="1"/>
              <p:cNvSpPr>
                <a:spLocks noChangeArrowheads="1"/>
              </p:cNvSpPr>
              <p:nvPr userDrawn="1"/>
            </p:nvSpPr>
            <p:spPr bwMode="gray">
              <a:xfrm>
                <a:off x="6631840" y="3041904"/>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78" name="Content block 304" hidden="1"/>
              <p:cNvSpPr>
                <a:spLocks noChangeArrowheads="1"/>
              </p:cNvSpPr>
              <p:nvPr/>
            </p:nvSpPr>
            <p:spPr bwMode="gray">
              <a:xfrm>
                <a:off x="5107230" y="30449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79" name="Content block 303" hidden="1"/>
              <p:cNvSpPr>
                <a:spLocks noChangeArrowheads="1"/>
              </p:cNvSpPr>
              <p:nvPr/>
            </p:nvSpPr>
            <p:spPr bwMode="gray">
              <a:xfrm>
                <a:off x="3582620" y="30449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80" name="Content block 302" hidden="1"/>
              <p:cNvSpPr>
                <a:spLocks noChangeArrowheads="1"/>
              </p:cNvSpPr>
              <p:nvPr/>
            </p:nvSpPr>
            <p:spPr bwMode="gray">
              <a:xfrm>
                <a:off x="2058010" y="30449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81" name="Content block 301" hidden="1"/>
              <p:cNvSpPr>
                <a:spLocks noChangeArrowheads="1"/>
              </p:cNvSpPr>
              <p:nvPr/>
            </p:nvSpPr>
            <p:spPr bwMode="gray">
              <a:xfrm>
                <a:off x="533400" y="30449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grpSp>
        <p:grpSp>
          <p:nvGrpSpPr>
            <p:cNvPr id="101" name="Group 200" hidden="1"/>
            <p:cNvGrpSpPr/>
            <p:nvPr userDrawn="1"/>
          </p:nvGrpSpPr>
          <p:grpSpPr>
            <a:xfrm>
              <a:off x="533400" y="2892552"/>
              <a:ext cx="8994648" cy="688848"/>
              <a:chOff x="533400" y="1066800"/>
              <a:chExt cx="8994648" cy="688848"/>
            </a:xfrm>
          </p:grpSpPr>
          <p:sp>
            <p:nvSpPr>
              <p:cNvPr id="77" name="Content block 206" hidden="1"/>
              <p:cNvSpPr>
                <a:spLocks noChangeArrowheads="1"/>
              </p:cNvSpPr>
              <p:nvPr userDrawn="1"/>
            </p:nvSpPr>
            <p:spPr bwMode="gray">
              <a:xfrm>
                <a:off x="8156448" y="10668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82" name="Content block 205" hidden="1"/>
              <p:cNvSpPr>
                <a:spLocks noChangeArrowheads="1"/>
              </p:cNvSpPr>
              <p:nvPr userDrawn="1"/>
            </p:nvSpPr>
            <p:spPr bwMode="gray">
              <a:xfrm>
                <a:off x="6631840" y="10668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66" name="Content block 204" hidden="1"/>
              <p:cNvSpPr>
                <a:spLocks noChangeArrowheads="1"/>
              </p:cNvSpPr>
              <p:nvPr/>
            </p:nvSpPr>
            <p:spPr bwMode="gray">
              <a:xfrm>
                <a:off x="5107230" y="10698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67" name="Content block 203" hidden="1"/>
              <p:cNvSpPr>
                <a:spLocks noChangeArrowheads="1"/>
              </p:cNvSpPr>
              <p:nvPr/>
            </p:nvSpPr>
            <p:spPr bwMode="gray">
              <a:xfrm>
                <a:off x="3582620" y="10698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68" name="Content block 202" hidden="1"/>
              <p:cNvSpPr>
                <a:spLocks noChangeArrowheads="1"/>
              </p:cNvSpPr>
              <p:nvPr/>
            </p:nvSpPr>
            <p:spPr bwMode="gray">
              <a:xfrm>
                <a:off x="2058010" y="10698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69" name="Content block 201" hidden="1"/>
              <p:cNvSpPr>
                <a:spLocks noChangeArrowheads="1"/>
              </p:cNvSpPr>
              <p:nvPr/>
            </p:nvSpPr>
            <p:spPr bwMode="gray">
              <a:xfrm>
                <a:off x="533400" y="10698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grpSp>
        <p:grpSp>
          <p:nvGrpSpPr>
            <p:cNvPr id="102" name="Group 100" hidden="1"/>
            <p:cNvGrpSpPr/>
            <p:nvPr userDrawn="1"/>
          </p:nvGrpSpPr>
          <p:grpSpPr>
            <a:xfrm>
              <a:off x="533400" y="2054352"/>
              <a:ext cx="8994648" cy="688848"/>
              <a:chOff x="533400" y="2054352"/>
              <a:chExt cx="8994648" cy="688848"/>
            </a:xfrm>
          </p:grpSpPr>
          <p:sp>
            <p:nvSpPr>
              <p:cNvPr id="71" name="Content block 106" hidden="1"/>
              <p:cNvSpPr>
                <a:spLocks noChangeArrowheads="1"/>
              </p:cNvSpPr>
              <p:nvPr userDrawn="1"/>
            </p:nvSpPr>
            <p:spPr bwMode="gray">
              <a:xfrm>
                <a:off x="8156448" y="20543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76" name="Content block 105" hidden="1"/>
              <p:cNvSpPr>
                <a:spLocks noChangeArrowheads="1"/>
              </p:cNvSpPr>
              <p:nvPr userDrawn="1"/>
            </p:nvSpPr>
            <p:spPr bwMode="gray">
              <a:xfrm>
                <a:off x="6631840" y="20543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72" name="Content block 104" hidden="1"/>
              <p:cNvSpPr>
                <a:spLocks noChangeArrowheads="1"/>
              </p:cNvSpPr>
              <p:nvPr/>
            </p:nvSpPr>
            <p:spPr bwMode="gray">
              <a:xfrm>
                <a:off x="5107230" y="20574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73" name="Content block 103" hidden="1"/>
              <p:cNvSpPr>
                <a:spLocks noChangeArrowheads="1"/>
              </p:cNvSpPr>
              <p:nvPr/>
            </p:nvSpPr>
            <p:spPr bwMode="gray">
              <a:xfrm>
                <a:off x="3582620" y="20574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74" name="Content block 102" hidden="1"/>
              <p:cNvSpPr>
                <a:spLocks noChangeArrowheads="1"/>
              </p:cNvSpPr>
              <p:nvPr/>
            </p:nvSpPr>
            <p:spPr bwMode="gray">
              <a:xfrm>
                <a:off x="2058010" y="20574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sp>
            <p:nvSpPr>
              <p:cNvPr id="75" name="Content block 101" hidden="1"/>
              <p:cNvSpPr>
                <a:spLocks noChangeArrowheads="1"/>
              </p:cNvSpPr>
              <p:nvPr/>
            </p:nvSpPr>
            <p:spPr bwMode="gray">
              <a:xfrm>
                <a:off x="533400" y="20574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en-US" altLang="ja-JP" sz="1588" dirty="0"/>
              </a:p>
            </p:txBody>
          </p:sp>
        </p:grpSp>
      </p:grpSp>
      <p:sp>
        <p:nvSpPr>
          <p:cNvPr id="7" name="スライド番号プレースホルダー 6"/>
          <p:cNvSpPr>
            <a:spLocks noGrp="1"/>
          </p:cNvSpPr>
          <p:nvPr>
            <p:ph type="sldNum" sz="quarter" idx="4"/>
          </p:nvPr>
        </p:nvSpPr>
        <p:spPr>
          <a:xfrm>
            <a:off x="7678089" y="6492408"/>
            <a:ext cx="2227912" cy="365592"/>
          </a:xfrm>
          <a:prstGeom prst="rect">
            <a:avLst/>
          </a:prstGeom>
        </p:spPr>
        <p:txBody>
          <a:bodyPr vert="horz" lIns="91440" tIns="45720" rIns="91440" bIns="45720" rtlCol="0" anchor="ctr"/>
          <a:lstStyle>
            <a:lvl1pPr algn="r">
              <a:defRPr sz="1059">
                <a:solidFill>
                  <a:schemeClr val="tx1">
                    <a:tint val="75000"/>
                  </a:schemeClr>
                </a:solidFill>
              </a:defRPr>
            </a:lvl1pPr>
          </a:lstStyle>
          <a:p>
            <a:fld id="{3AF3A883-33E7-41A7-8C9D-00AA752A3282}" type="slidenum">
              <a:rPr kumimoji="1" lang="ja-JP" altLang="en-US" smtClean="0"/>
              <a:t>‹#›</a:t>
            </a:fld>
            <a:endParaRPr kumimoji="1" lang="ja-JP" altLang="en-US"/>
          </a:p>
        </p:txBody>
      </p:sp>
    </p:spTree>
    <p:extLst>
      <p:ext uri="{BB962C8B-B14F-4D97-AF65-F5344CB8AC3E}">
        <p14:creationId xmlns:p14="http://schemas.microsoft.com/office/powerpoint/2010/main" val="35357297"/>
      </p:ext>
    </p:extLst>
  </p:cSld>
  <p:clrMap bg1="lt1" tx1="dk1" bg2="lt2" tx2="dk2" accent1="accent1" accent2="accent2" accent3="accent3" accent4="accent4" accent5="accent5" accent6="accent6" hlink="hlink" folHlink="folHlink"/>
  <p:sldLayoutIdLst>
    <p:sldLayoutId id="2147483707" r:id="rId1"/>
    <p:sldLayoutId id="2147483706" r:id="rId2"/>
  </p:sldLayoutIdLst>
  <p:hf hdr="0" ftr="0" dt="0"/>
  <p:txStyles>
    <p:titleStyle>
      <a:lvl1pPr algn="l" defTabSz="899010" rtl="0" eaLnBrk="1" latinLnBrk="0" hangingPunct="1">
        <a:spcBef>
          <a:spcPct val="0"/>
        </a:spcBef>
        <a:buNone/>
        <a:defRPr kumimoji="1" sz="2118" b="1" i="1" kern="1200">
          <a:solidFill>
            <a:schemeClr val="tx2"/>
          </a:solidFill>
          <a:latin typeface="+mj-lt"/>
          <a:ea typeface="+mj-ea"/>
          <a:cs typeface="+mj-cs"/>
        </a:defRPr>
      </a:lvl1pPr>
    </p:titleStyle>
    <p:bodyStyle>
      <a:lvl1pPr marL="252146" marR="0" indent="-252146" algn="l" defTabSz="899320" rtl="0" eaLnBrk="1" fontAlgn="base" latinLnBrk="0" hangingPunct="1">
        <a:lnSpc>
          <a:spcPct val="100000"/>
        </a:lnSpc>
        <a:spcBef>
          <a:spcPts val="0"/>
        </a:spcBef>
        <a:spcAft>
          <a:spcPts val="529"/>
        </a:spcAft>
        <a:buClr>
          <a:srgbClr val="000000"/>
        </a:buClr>
        <a:buSzTx/>
        <a:buFont typeface="Wingdings" pitchFamily="2" charset="2"/>
        <a:buChar char="ü"/>
        <a:tabLst/>
        <a:defRPr kumimoji="1" sz="1412" kern="1200">
          <a:solidFill>
            <a:schemeClr val="tx1"/>
          </a:solidFill>
          <a:latin typeface="Georgia" pitchFamily="18" charset="0"/>
          <a:ea typeface="+mn-ea"/>
          <a:cs typeface="+mn-cs"/>
        </a:defRPr>
      </a:lvl1pPr>
      <a:lvl2pPr marL="395028" marR="0" indent="-201717" algn="l" defTabSz="899320" rtl="0" eaLnBrk="1" fontAlgn="base" latinLnBrk="0" hangingPunct="1">
        <a:lnSpc>
          <a:spcPct val="100000"/>
        </a:lnSpc>
        <a:spcBef>
          <a:spcPts val="0"/>
        </a:spcBef>
        <a:spcAft>
          <a:spcPts val="529"/>
        </a:spcAft>
        <a:buClr>
          <a:srgbClr val="000000"/>
        </a:buClr>
        <a:buSzTx/>
        <a:buFont typeface="Times New Roman" pitchFamily="18" charset="0"/>
        <a:buChar char="•"/>
        <a:tabLst/>
        <a:defRPr kumimoji="1" sz="1412" kern="1200">
          <a:solidFill>
            <a:schemeClr val="tx1"/>
          </a:solidFill>
          <a:latin typeface="Georgia" pitchFamily="18" charset="0"/>
          <a:ea typeface="+mn-ea"/>
          <a:cs typeface="+mn-cs"/>
        </a:defRPr>
      </a:lvl2pPr>
      <a:lvl3pPr marL="412963" marR="0" indent="-203305" algn="l" defTabSz="899320" rtl="0" eaLnBrk="1" fontAlgn="base" latinLnBrk="0" hangingPunct="1">
        <a:lnSpc>
          <a:spcPct val="100000"/>
        </a:lnSpc>
        <a:spcBef>
          <a:spcPts val="0"/>
        </a:spcBef>
        <a:spcAft>
          <a:spcPts val="529"/>
        </a:spcAft>
        <a:buClr>
          <a:srgbClr val="000000"/>
        </a:buClr>
        <a:buSzTx/>
        <a:buFont typeface="Arial" pitchFamily="34" charset="0"/>
        <a:buChar char="-"/>
        <a:tabLst/>
        <a:defRPr kumimoji="1" sz="1412" kern="1200">
          <a:solidFill>
            <a:schemeClr val="tx1"/>
          </a:solidFill>
          <a:latin typeface="Georgia" pitchFamily="18" charset="0"/>
          <a:ea typeface="+mn-ea"/>
          <a:cs typeface="+mn-cs"/>
        </a:defRPr>
      </a:lvl3pPr>
      <a:lvl4pPr marL="613092" marR="0" indent="-203305" algn="l" defTabSz="899320" rtl="0" eaLnBrk="1" fontAlgn="base" latinLnBrk="0" hangingPunct="1">
        <a:lnSpc>
          <a:spcPct val="100000"/>
        </a:lnSpc>
        <a:spcBef>
          <a:spcPts val="0"/>
        </a:spcBef>
        <a:spcAft>
          <a:spcPts val="529"/>
        </a:spcAft>
        <a:buClr>
          <a:srgbClr val="000000"/>
        </a:buClr>
        <a:buSzTx/>
        <a:buFont typeface="Georgia" pitchFamily="18" charset="0"/>
        <a:buChar char="◦"/>
        <a:tabLst/>
        <a:defRPr kumimoji="1" sz="1412" kern="1200">
          <a:solidFill>
            <a:schemeClr val="tx1"/>
          </a:solidFill>
          <a:latin typeface="Georgia" pitchFamily="18" charset="0"/>
          <a:ea typeface="+mn-ea"/>
          <a:cs typeface="+mn-cs"/>
        </a:defRPr>
      </a:lvl4pPr>
      <a:lvl5pPr marL="806867" marR="0" indent="-201717" algn="l" defTabSz="899320" rtl="0" eaLnBrk="1" fontAlgn="base" latinLnBrk="0" hangingPunct="1">
        <a:lnSpc>
          <a:spcPct val="100000"/>
        </a:lnSpc>
        <a:spcBef>
          <a:spcPts val="0"/>
        </a:spcBef>
        <a:spcAft>
          <a:spcPts val="529"/>
        </a:spcAft>
        <a:buClr>
          <a:srgbClr val="000000"/>
        </a:buClr>
        <a:buSzTx/>
        <a:buFont typeface="Georgia" pitchFamily="18" charset="0"/>
        <a:buChar char="›"/>
        <a:tabLst/>
        <a:defRPr kumimoji="1" sz="1412" kern="1200" baseline="0">
          <a:solidFill>
            <a:schemeClr val="tx1"/>
          </a:solidFill>
          <a:latin typeface="Georgia" pitchFamily="18" charset="0"/>
          <a:ea typeface="+mn-ea"/>
          <a:cs typeface="+mn-cs"/>
        </a:defRPr>
      </a:lvl5pPr>
      <a:lvl6pPr marL="206482" indent="-203305" algn="l" defTabSz="899010" rtl="0" eaLnBrk="1" latinLnBrk="0" hangingPunct="1">
        <a:lnSpc>
          <a:spcPct val="100000"/>
        </a:lnSpc>
        <a:spcBef>
          <a:spcPts val="0"/>
        </a:spcBef>
        <a:spcAft>
          <a:spcPts val="0"/>
        </a:spcAft>
        <a:buFont typeface="+mj-lt"/>
        <a:buAutoNum type="arabicPeriod"/>
        <a:defRPr kumimoji="1" lang="en-GB" sz="1765" kern="1200" baseline="0" noProof="0" dirty="0" smtClean="0">
          <a:solidFill>
            <a:schemeClr val="tx1"/>
          </a:solidFill>
          <a:latin typeface="Georgia" pitchFamily="18" charset="0"/>
          <a:ea typeface="+mn-ea"/>
          <a:cs typeface="+mn-cs"/>
        </a:defRPr>
      </a:lvl6pPr>
      <a:lvl7pPr marL="412963" indent="-201717" algn="l" defTabSz="899010" rtl="0" eaLnBrk="1" latinLnBrk="0" hangingPunct="1">
        <a:lnSpc>
          <a:spcPct val="100000"/>
        </a:lnSpc>
        <a:spcBef>
          <a:spcPts val="0"/>
        </a:spcBef>
        <a:spcAft>
          <a:spcPts val="0"/>
        </a:spcAft>
        <a:buFont typeface="+mj-lt"/>
        <a:buAutoNum type="alphaLcPeriod"/>
        <a:defRPr kumimoji="1" lang="en-GB" sz="1765" kern="1200" baseline="0" noProof="0" dirty="0" smtClean="0">
          <a:solidFill>
            <a:schemeClr val="tx1"/>
          </a:solidFill>
          <a:latin typeface="Georgia" pitchFamily="18" charset="0"/>
          <a:ea typeface="+mn-ea"/>
          <a:cs typeface="+mn-cs"/>
        </a:defRPr>
      </a:lvl7pPr>
      <a:lvl8pPr marL="613092" indent="-201717" algn="l" defTabSz="899010" rtl="0" eaLnBrk="1" latinLnBrk="0" hangingPunct="1">
        <a:lnSpc>
          <a:spcPct val="100000"/>
        </a:lnSpc>
        <a:spcBef>
          <a:spcPts val="0"/>
        </a:spcBef>
        <a:spcAft>
          <a:spcPts val="0"/>
        </a:spcAft>
        <a:buFont typeface="+mj-lt"/>
        <a:buAutoNum type="romanLcPeriod"/>
        <a:defRPr kumimoji="1" lang="en-GB" sz="1765" kern="1200" baseline="0" noProof="0" dirty="0" smtClean="0">
          <a:solidFill>
            <a:schemeClr val="tx1"/>
          </a:solidFill>
          <a:latin typeface="Georgia" pitchFamily="18" charset="0"/>
          <a:ea typeface="+mn-ea"/>
          <a:cs typeface="+mn-cs"/>
        </a:defRPr>
      </a:lvl8pPr>
      <a:lvl9pPr marL="0" indent="0" algn="l" defTabSz="899010" rtl="0" eaLnBrk="1" latinLnBrk="0" hangingPunct="1">
        <a:lnSpc>
          <a:spcPct val="100000"/>
        </a:lnSpc>
        <a:spcBef>
          <a:spcPts val="0"/>
        </a:spcBef>
        <a:spcAft>
          <a:spcPts val="529"/>
        </a:spcAft>
        <a:buFont typeface="Arial" pitchFamily="34" charset="0"/>
        <a:buNone/>
        <a:defRPr kumimoji="1" lang="en-GB" sz="1765" b="1" kern="1200" baseline="0" noProof="0" dirty="0" smtClean="0">
          <a:solidFill>
            <a:schemeClr val="tx2"/>
          </a:solidFill>
          <a:latin typeface="Georgia" pitchFamily="18" charset="0"/>
          <a:ea typeface="+mn-ea"/>
          <a:cs typeface="+mn-cs"/>
        </a:defRPr>
      </a:lvl9pPr>
    </p:bodyStyle>
    <p:otherStyle>
      <a:defPPr>
        <a:defRPr lang="en-US"/>
      </a:defPPr>
      <a:lvl1pPr marL="0" algn="l" defTabSz="899010" rtl="0" eaLnBrk="1" latinLnBrk="0" hangingPunct="1">
        <a:defRPr kumimoji="1" sz="1765" kern="1200">
          <a:solidFill>
            <a:schemeClr val="tx1"/>
          </a:solidFill>
          <a:latin typeface="+mn-lt"/>
          <a:ea typeface="+mn-ea"/>
          <a:cs typeface="+mn-cs"/>
        </a:defRPr>
      </a:lvl1pPr>
      <a:lvl2pPr marL="449505" algn="l" defTabSz="899010" rtl="0" eaLnBrk="1" latinLnBrk="0" hangingPunct="1">
        <a:defRPr kumimoji="1" sz="1765" kern="1200">
          <a:solidFill>
            <a:schemeClr val="tx1"/>
          </a:solidFill>
          <a:latin typeface="+mn-lt"/>
          <a:ea typeface="+mn-ea"/>
          <a:cs typeface="+mn-cs"/>
        </a:defRPr>
      </a:lvl2pPr>
      <a:lvl3pPr marL="899010" algn="l" defTabSz="899010" rtl="0" eaLnBrk="1" latinLnBrk="0" hangingPunct="1">
        <a:defRPr kumimoji="1" sz="1765" kern="1200">
          <a:solidFill>
            <a:schemeClr val="tx1"/>
          </a:solidFill>
          <a:latin typeface="+mn-lt"/>
          <a:ea typeface="+mn-ea"/>
          <a:cs typeface="+mn-cs"/>
        </a:defRPr>
      </a:lvl3pPr>
      <a:lvl4pPr marL="1348516" algn="l" defTabSz="899010" rtl="0" eaLnBrk="1" latinLnBrk="0" hangingPunct="1">
        <a:defRPr kumimoji="1" sz="1765" kern="1200">
          <a:solidFill>
            <a:schemeClr val="tx1"/>
          </a:solidFill>
          <a:latin typeface="+mn-lt"/>
          <a:ea typeface="+mn-ea"/>
          <a:cs typeface="+mn-cs"/>
        </a:defRPr>
      </a:lvl4pPr>
      <a:lvl5pPr marL="1798021" algn="l" defTabSz="899010" rtl="0" eaLnBrk="1" latinLnBrk="0" hangingPunct="1">
        <a:defRPr kumimoji="1" sz="1765" kern="1200">
          <a:solidFill>
            <a:schemeClr val="tx1"/>
          </a:solidFill>
          <a:latin typeface="+mn-lt"/>
          <a:ea typeface="+mn-ea"/>
          <a:cs typeface="+mn-cs"/>
        </a:defRPr>
      </a:lvl5pPr>
      <a:lvl6pPr marL="2247527" algn="l" defTabSz="899010" rtl="0" eaLnBrk="1" latinLnBrk="0" hangingPunct="1">
        <a:defRPr kumimoji="1" sz="1765" kern="1200">
          <a:solidFill>
            <a:schemeClr val="tx1"/>
          </a:solidFill>
          <a:latin typeface="+mn-lt"/>
          <a:ea typeface="+mn-ea"/>
          <a:cs typeface="+mn-cs"/>
        </a:defRPr>
      </a:lvl6pPr>
      <a:lvl7pPr marL="2697032" algn="l" defTabSz="899010" rtl="0" eaLnBrk="1" latinLnBrk="0" hangingPunct="1">
        <a:defRPr kumimoji="1" sz="1765" kern="1200">
          <a:solidFill>
            <a:schemeClr val="tx1"/>
          </a:solidFill>
          <a:latin typeface="+mn-lt"/>
          <a:ea typeface="+mn-ea"/>
          <a:cs typeface="+mn-cs"/>
        </a:defRPr>
      </a:lvl7pPr>
      <a:lvl8pPr marL="3146538" algn="l" defTabSz="899010" rtl="0" eaLnBrk="1" latinLnBrk="0" hangingPunct="1">
        <a:defRPr kumimoji="1" sz="1765" kern="1200">
          <a:solidFill>
            <a:schemeClr val="tx1"/>
          </a:solidFill>
          <a:latin typeface="+mn-lt"/>
          <a:ea typeface="+mn-ea"/>
          <a:cs typeface="+mn-cs"/>
        </a:defRPr>
      </a:lvl8pPr>
      <a:lvl9pPr marL="3596043" algn="l" defTabSz="899010" rtl="0" eaLnBrk="1" latinLnBrk="0" hangingPunct="1">
        <a:defRPr kumimoji="1" sz="1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5CF7972-B21C-492E-AD99-A9ADC7C41580}"/>
              </a:ext>
            </a:extLst>
          </p:cNvPr>
          <p:cNvSpPr>
            <a:spLocks noGrp="1"/>
          </p:cNvSpPr>
          <p:nvPr>
            <p:ph type="sldNum" sz="quarter" idx="10"/>
          </p:nvPr>
        </p:nvSpPr>
        <p:spPr/>
        <p:txBody>
          <a:bodyPr/>
          <a:lstStyle/>
          <a:p>
            <a:fld id="{3AF3A883-33E7-41A7-8C9D-00AA752A3282}" type="slidenum">
              <a:rPr kumimoji="1" lang="ja-JP" altLang="en-US" smtClean="0"/>
              <a:t>1</a:t>
            </a:fld>
            <a:endParaRPr kumimoji="1" lang="ja-JP" altLang="en-US"/>
          </a:p>
        </p:txBody>
      </p:sp>
      <p:sp>
        <p:nvSpPr>
          <p:cNvPr id="7" name="テキスト ボックス 6">
            <a:extLst>
              <a:ext uri="{FF2B5EF4-FFF2-40B4-BE49-F238E27FC236}">
                <a16:creationId xmlns:a16="http://schemas.microsoft.com/office/drawing/2014/main" id="{5F840E2A-82CB-4A87-B4EE-738C59730F72}"/>
              </a:ext>
            </a:extLst>
          </p:cNvPr>
          <p:cNvSpPr txBox="1"/>
          <p:nvPr/>
        </p:nvSpPr>
        <p:spPr>
          <a:xfrm>
            <a:off x="632520" y="3717032"/>
            <a:ext cx="3600400" cy="276999"/>
          </a:xfrm>
          <a:prstGeom prst="rect">
            <a:avLst/>
          </a:prstGeom>
          <a:noFill/>
          <a:ln>
            <a:noFill/>
          </a:ln>
        </p:spPr>
        <p:txBody>
          <a:bodyPr wrap="square" lIns="0" tIns="0" rIns="0" bIns="0" rtlCol="0">
            <a:spAutoFit/>
          </a:bodyPr>
          <a:lstStyle/>
          <a:p>
            <a:r>
              <a:rPr kumimoji="1" lang="en-US" altLang="ja-JP" noProof="0" dirty="0">
                <a:latin typeface="Meiryo UI" panose="020B0604030504040204" pitchFamily="50" charset="-128"/>
                <a:ea typeface="Meiryo UI" panose="020B0604030504040204" pitchFamily="50" charset="-128"/>
                <a:cs typeface="Arial" pitchFamily="34" charset="0"/>
              </a:rPr>
              <a:t>Ver1.0: 2022</a:t>
            </a:r>
            <a:r>
              <a:rPr kumimoji="1" lang="ja-JP" altLang="en-US" noProof="0" dirty="0">
                <a:latin typeface="Meiryo UI" panose="020B0604030504040204" pitchFamily="50" charset="-128"/>
                <a:ea typeface="Meiryo UI" panose="020B0604030504040204" pitchFamily="50" charset="-128"/>
                <a:cs typeface="Arial" pitchFamily="34" charset="0"/>
              </a:rPr>
              <a:t>年</a:t>
            </a:r>
            <a:r>
              <a:rPr kumimoji="1" lang="en-US" altLang="ja-JP" noProof="0" dirty="0">
                <a:latin typeface="Meiryo UI" panose="020B0604030504040204" pitchFamily="50" charset="-128"/>
                <a:ea typeface="Meiryo UI" panose="020B0604030504040204" pitchFamily="50" charset="-128"/>
                <a:cs typeface="Arial" pitchFamily="34" charset="0"/>
              </a:rPr>
              <a:t>3</a:t>
            </a:r>
            <a:r>
              <a:rPr kumimoji="1" lang="ja-JP" altLang="en-US" noProof="0" dirty="0" smtClean="0">
                <a:latin typeface="Meiryo UI" panose="020B0604030504040204" pitchFamily="50" charset="-128"/>
                <a:ea typeface="Meiryo UI" panose="020B0604030504040204" pitchFamily="50" charset="-128"/>
                <a:cs typeface="Arial" pitchFamily="34" charset="0"/>
              </a:rPr>
              <a:t>月</a:t>
            </a:r>
            <a:r>
              <a:rPr kumimoji="1" lang="en-US" altLang="ja-JP" noProof="0" dirty="0" smtClean="0">
                <a:latin typeface="Meiryo UI" panose="020B0604030504040204" pitchFamily="50" charset="-128"/>
                <a:ea typeface="Meiryo UI" panose="020B0604030504040204" pitchFamily="50" charset="-128"/>
                <a:cs typeface="Arial" pitchFamily="34" charset="0"/>
              </a:rPr>
              <a:t>31</a:t>
            </a:r>
            <a:r>
              <a:rPr kumimoji="1" lang="ja-JP" altLang="en-US" noProof="0" dirty="0" smtClean="0">
                <a:latin typeface="Meiryo UI" panose="020B0604030504040204" pitchFamily="50" charset="-128"/>
                <a:ea typeface="Meiryo UI" panose="020B0604030504040204" pitchFamily="50" charset="-128"/>
                <a:cs typeface="Arial" pitchFamily="34" charset="0"/>
              </a:rPr>
              <a:t>日</a:t>
            </a:r>
            <a:endParaRPr kumimoji="1" lang="ja-JP" altLang="en-US" noProof="0" dirty="0">
              <a:latin typeface="Meiryo UI" panose="020B0604030504040204" pitchFamily="50" charset="-128"/>
              <a:ea typeface="Meiryo UI" panose="020B0604030504040204" pitchFamily="50" charset="-128"/>
              <a:cs typeface="Arial" pitchFamily="34" charset="0"/>
            </a:endParaRPr>
          </a:p>
        </p:txBody>
      </p:sp>
      <p:sp>
        <p:nvSpPr>
          <p:cNvPr id="25" name="テキスト ボックス 24">
            <a:extLst>
              <a:ext uri="{FF2B5EF4-FFF2-40B4-BE49-F238E27FC236}">
                <a16:creationId xmlns:a16="http://schemas.microsoft.com/office/drawing/2014/main" id="{CB981D38-141D-4E50-93CC-53920B576172}"/>
              </a:ext>
            </a:extLst>
          </p:cNvPr>
          <p:cNvSpPr txBox="1"/>
          <p:nvPr/>
        </p:nvSpPr>
        <p:spPr>
          <a:xfrm>
            <a:off x="488504" y="2741439"/>
            <a:ext cx="8496944" cy="615553"/>
          </a:xfrm>
          <a:prstGeom prst="rect">
            <a:avLst/>
          </a:prstGeom>
          <a:noFill/>
          <a:ln>
            <a:noFill/>
          </a:ln>
        </p:spPr>
        <p:txBody>
          <a:bodyPr wrap="square" lIns="0" tIns="0" rIns="0" bIns="0" rtlCol="0">
            <a:spAutoFit/>
          </a:bodyPr>
          <a:lstStyle/>
          <a:p>
            <a:r>
              <a:rPr kumimoji="1" lang="ja-JP" altLang="en-US" sz="2400" dirty="0">
                <a:latin typeface="Meiryo UI" panose="020B0604030504040204" pitchFamily="50" charset="-128"/>
                <a:ea typeface="Meiryo UI" panose="020B0604030504040204" pitchFamily="50" charset="-128"/>
                <a:cs typeface="Arial" pitchFamily="34" charset="0"/>
              </a:rPr>
              <a:t>大手町・丸の内・有楽町（</a:t>
            </a:r>
            <a:r>
              <a:rPr kumimoji="1" lang="en-US" altLang="ja-JP" sz="2400" dirty="0">
                <a:latin typeface="Meiryo UI" panose="020B0604030504040204" pitchFamily="50" charset="-128"/>
                <a:ea typeface="Meiryo UI" panose="020B0604030504040204" pitchFamily="50" charset="-128"/>
                <a:cs typeface="Arial" pitchFamily="34" charset="0"/>
              </a:rPr>
              <a:t>OMY</a:t>
            </a:r>
            <a:r>
              <a:rPr kumimoji="1" lang="ja-JP" altLang="en-US" sz="2400" dirty="0">
                <a:latin typeface="Meiryo UI" panose="020B0604030504040204" pitchFamily="50" charset="-128"/>
                <a:ea typeface="Meiryo UI" panose="020B0604030504040204" pitchFamily="50" charset="-128"/>
                <a:cs typeface="Arial" pitchFamily="34" charset="0"/>
              </a:rPr>
              <a:t>）データライブラリ　利用の手引き</a:t>
            </a:r>
            <a:endParaRPr kumimoji="1" lang="en-US" altLang="ja-JP" sz="2400" dirty="0">
              <a:latin typeface="Meiryo UI" panose="020B0604030504040204" pitchFamily="50" charset="-128"/>
              <a:ea typeface="Meiryo UI" panose="020B0604030504040204" pitchFamily="50" charset="-128"/>
              <a:cs typeface="Arial" pitchFamily="34" charset="0"/>
            </a:endParaRPr>
          </a:p>
          <a:p>
            <a:r>
              <a:rPr kumimoji="1" lang="en-US" altLang="ja-JP" sz="1600" dirty="0">
                <a:latin typeface="Meiryo UI" panose="020B0604030504040204" pitchFamily="50" charset="-128"/>
                <a:ea typeface="Meiryo UI" panose="020B0604030504040204" pitchFamily="50" charset="-128"/>
                <a:cs typeface="Arial" pitchFamily="34" charset="0"/>
              </a:rPr>
              <a:t>2021</a:t>
            </a:r>
            <a:r>
              <a:rPr kumimoji="1" lang="ja-JP" altLang="en-US" sz="1600" dirty="0">
                <a:latin typeface="Meiryo UI" panose="020B0604030504040204" pitchFamily="50" charset="-128"/>
                <a:ea typeface="Meiryo UI" panose="020B0604030504040204" pitchFamily="50" charset="-128"/>
                <a:cs typeface="Arial" pitchFamily="34" charset="0"/>
              </a:rPr>
              <a:t>年度策定</a:t>
            </a:r>
            <a:endParaRPr kumimoji="1" lang="en-US" altLang="ja-JP" sz="16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1932522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459476" y="3173661"/>
            <a:ext cx="9472046" cy="336368"/>
          </a:xfrm>
          <a:prstGeom prst="rect">
            <a:avLst/>
          </a:prstGeom>
          <a:solidFill>
            <a:srgbClr val="C00000"/>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5" name="正方形/長方形 4"/>
          <p:cNvSpPr/>
          <p:nvPr/>
        </p:nvSpPr>
        <p:spPr>
          <a:xfrm>
            <a:off x="428591" y="1518851"/>
            <a:ext cx="9472046" cy="336368"/>
          </a:xfrm>
          <a:prstGeom prst="rect">
            <a:avLst/>
          </a:prstGeom>
          <a:solidFill>
            <a:srgbClr val="C00000"/>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2</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399273" y="1484784"/>
            <a:ext cx="9145015" cy="4392488"/>
          </a:xfrm>
          <a:prstGeom prst="rect">
            <a:avLst/>
          </a:prstGeom>
          <a:no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kumimoji="1" lang="ja-JP" altLang="en-US" sz="2400" b="1" dirty="0">
                <a:solidFill>
                  <a:schemeClr val="bg1"/>
                </a:solidFill>
                <a:latin typeface="Meiryo UI" panose="020B0604030504040204" pitchFamily="50" charset="-128"/>
                <a:ea typeface="Meiryo UI" panose="020B0604030504040204" pitchFamily="50" charset="-128"/>
              </a:rPr>
              <a:t>データ利用編</a:t>
            </a:r>
            <a:endParaRPr kumimoji="1" lang="en-US" altLang="ja-JP" sz="2400" b="1" dirty="0">
              <a:solidFill>
                <a:schemeClr val="bg1"/>
              </a:solidFill>
              <a:latin typeface="Meiryo UI" panose="020B0604030504040204" pitchFamily="50" charset="-128"/>
              <a:ea typeface="Meiryo UI" panose="020B0604030504040204" pitchFamily="50" charset="-128"/>
            </a:endParaRPr>
          </a:p>
          <a:p>
            <a:pPr lvl="1"/>
            <a:r>
              <a:rPr kumimoji="1" lang="en-US" altLang="ja-JP" sz="2000" b="1" dirty="0">
                <a:latin typeface="Meiryo UI" panose="020B0604030504040204" pitchFamily="50" charset="-128"/>
                <a:ea typeface="Meiryo UI" panose="020B0604030504040204" pitchFamily="50" charset="-128"/>
              </a:rPr>
              <a:t>1.1. </a:t>
            </a:r>
            <a:r>
              <a:rPr kumimoji="1" lang="ja-JP" altLang="en-US" sz="2000" b="1" dirty="0">
                <a:latin typeface="Meiryo UI" panose="020B0604030504040204" pitchFamily="50" charset="-128"/>
                <a:ea typeface="Meiryo UI" panose="020B0604030504040204" pitchFamily="50" charset="-128"/>
              </a:rPr>
              <a:t>はじめに</a:t>
            </a:r>
            <a:endParaRPr kumimoji="1" lang="en-US" altLang="ja-JP" sz="2000" b="1" dirty="0">
              <a:latin typeface="Meiryo UI" panose="020B0604030504040204" pitchFamily="50" charset="-128"/>
              <a:ea typeface="Meiryo UI" panose="020B0604030504040204" pitchFamily="50" charset="-128"/>
            </a:endParaRPr>
          </a:p>
          <a:p>
            <a:pPr lvl="1"/>
            <a:r>
              <a:rPr kumimoji="1" lang="en-US" altLang="ja-JP" sz="2000" b="1" dirty="0">
                <a:latin typeface="Meiryo UI" panose="020B0604030504040204" pitchFamily="50" charset="-128"/>
                <a:ea typeface="Meiryo UI" panose="020B0604030504040204" pitchFamily="50" charset="-128"/>
              </a:rPr>
              <a:t>1.2. </a:t>
            </a:r>
            <a:r>
              <a:rPr kumimoji="1" lang="ja-JP" altLang="en-US" sz="2000" b="1" dirty="0">
                <a:latin typeface="Meiryo UI" panose="020B0604030504040204" pitchFamily="50" charset="-128"/>
                <a:ea typeface="Meiryo UI" panose="020B0604030504040204" pitchFamily="50" charset="-128"/>
              </a:rPr>
              <a:t>データ利用のルール</a:t>
            </a:r>
            <a:endParaRPr kumimoji="1" lang="en-US" altLang="ja-JP" sz="2000" b="1" dirty="0">
              <a:latin typeface="Meiryo UI" panose="020B0604030504040204" pitchFamily="50" charset="-128"/>
              <a:ea typeface="Meiryo UI" panose="020B0604030504040204" pitchFamily="50" charset="-128"/>
            </a:endParaRPr>
          </a:p>
          <a:p>
            <a:pPr lvl="1"/>
            <a:r>
              <a:rPr kumimoji="1" lang="en-US" altLang="ja-JP" sz="2000" b="1" dirty="0">
                <a:latin typeface="Meiryo UI" panose="020B0604030504040204" pitchFamily="50" charset="-128"/>
                <a:ea typeface="Meiryo UI" panose="020B0604030504040204" pitchFamily="50" charset="-128"/>
              </a:rPr>
              <a:t>1.3. </a:t>
            </a:r>
            <a:r>
              <a:rPr kumimoji="1" lang="ja-JP" altLang="en-US" sz="2000" b="1" dirty="0">
                <a:latin typeface="Meiryo UI" panose="020B0604030504040204" pitchFamily="50" charset="-128"/>
                <a:ea typeface="Meiryo UI" panose="020B0604030504040204" pitchFamily="50" charset="-128"/>
              </a:rPr>
              <a:t>利用方法</a:t>
            </a:r>
            <a:endParaRPr kumimoji="1" lang="en-US" altLang="ja-JP" sz="2000" b="1" dirty="0">
              <a:latin typeface="Meiryo UI" panose="020B0604030504040204" pitchFamily="50" charset="-128"/>
              <a:ea typeface="Meiryo UI" panose="020B0604030504040204" pitchFamily="50" charset="-128"/>
            </a:endParaRPr>
          </a:p>
          <a:p>
            <a:pPr marL="342900" indent="-342900">
              <a:buFont typeface="+mj-lt"/>
              <a:buAutoNum type="arabicPeriod"/>
            </a:pPr>
            <a:endParaRPr kumimoji="1" lang="en-US" altLang="ja-JP" sz="2400" b="1" dirty="0">
              <a:latin typeface="Meiryo UI" panose="020B0604030504040204" pitchFamily="50" charset="-128"/>
              <a:ea typeface="Meiryo UI" panose="020B0604030504040204" pitchFamily="50" charset="-128"/>
            </a:endParaRPr>
          </a:p>
          <a:p>
            <a:pPr marL="342900" indent="-342900">
              <a:buFont typeface="+mj-lt"/>
              <a:buAutoNum type="arabicPeriod"/>
            </a:pPr>
            <a:r>
              <a:rPr kumimoji="1" lang="ja-JP" altLang="en-US" sz="2400" b="1" dirty="0">
                <a:solidFill>
                  <a:schemeClr val="bg1"/>
                </a:solidFill>
                <a:latin typeface="Meiryo UI" panose="020B0604030504040204" pitchFamily="50" charset="-128"/>
                <a:ea typeface="Meiryo UI" panose="020B0604030504040204" pitchFamily="50" charset="-128"/>
              </a:rPr>
              <a:t>データ登録編</a:t>
            </a:r>
            <a:endParaRPr kumimoji="1" lang="en-US" altLang="ja-JP" sz="2400" b="1" dirty="0">
              <a:solidFill>
                <a:schemeClr val="bg1"/>
              </a:solidFill>
              <a:latin typeface="Meiryo UI" panose="020B0604030504040204" pitchFamily="50" charset="-128"/>
              <a:ea typeface="Meiryo UI" panose="020B0604030504040204" pitchFamily="50" charset="-128"/>
            </a:endParaRPr>
          </a:p>
          <a:p>
            <a:pPr lvl="1"/>
            <a:r>
              <a:rPr kumimoji="1" lang="en-US" altLang="ja-JP" sz="2000" b="1" dirty="0">
                <a:latin typeface="Meiryo UI" panose="020B0604030504040204" pitchFamily="50" charset="-128"/>
                <a:ea typeface="Meiryo UI" panose="020B0604030504040204" pitchFamily="50" charset="-128"/>
              </a:rPr>
              <a:t>2.1. </a:t>
            </a:r>
            <a:r>
              <a:rPr kumimoji="1" lang="ja-JP" altLang="en-US" sz="2000" b="1" dirty="0">
                <a:latin typeface="Meiryo UI" panose="020B0604030504040204" pitchFamily="50" charset="-128"/>
                <a:ea typeface="Meiryo UI" panose="020B0604030504040204" pitchFamily="50" charset="-128"/>
              </a:rPr>
              <a:t>はじめに</a:t>
            </a:r>
            <a:endParaRPr kumimoji="1" lang="en-US" altLang="ja-JP" sz="2000" b="1" dirty="0">
              <a:latin typeface="Meiryo UI" panose="020B0604030504040204" pitchFamily="50" charset="-128"/>
              <a:ea typeface="Meiryo UI" panose="020B0604030504040204" pitchFamily="50" charset="-128"/>
            </a:endParaRPr>
          </a:p>
          <a:p>
            <a:pPr lvl="1"/>
            <a:r>
              <a:rPr kumimoji="1" lang="en-US" altLang="ja-JP" sz="2000" b="1" dirty="0">
                <a:latin typeface="Meiryo UI" panose="020B0604030504040204" pitchFamily="50" charset="-128"/>
                <a:ea typeface="Meiryo UI" panose="020B0604030504040204" pitchFamily="50" charset="-128"/>
              </a:rPr>
              <a:t>2.2.</a:t>
            </a:r>
            <a:r>
              <a:rPr kumimoji="1" lang="ja-JP" altLang="en-US" sz="2000" b="1" dirty="0">
                <a:latin typeface="Meiryo UI" panose="020B0604030504040204" pitchFamily="50" charset="-128"/>
                <a:ea typeface="Meiryo UI" panose="020B0604030504040204" pitchFamily="50" charset="-128"/>
              </a:rPr>
              <a:t> データ登録のルール</a:t>
            </a:r>
            <a:endParaRPr kumimoji="1" lang="en-US" altLang="ja-JP" sz="2000" b="1" dirty="0">
              <a:latin typeface="Meiryo UI" panose="020B0604030504040204" pitchFamily="50" charset="-128"/>
              <a:ea typeface="Meiryo UI" panose="020B0604030504040204" pitchFamily="50" charset="-128"/>
            </a:endParaRPr>
          </a:p>
          <a:p>
            <a:pPr lvl="1"/>
            <a:r>
              <a:rPr kumimoji="1" lang="en-US" altLang="ja-JP" sz="2000" b="1" dirty="0">
                <a:latin typeface="Meiryo UI" panose="020B0604030504040204" pitchFamily="50" charset="-128"/>
                <a:ea typeface="Meiryo UI" panose="020B0604030504040204" pitchFamily="50" charset="-128"/>
              </a:rPr>
              <a:t>2.3. </a:t>
            </a:r>
            <a:r>
              <a:rPr kumimoji="1" lang="ja-JP" altLang="en-US" sz="2000" b="1" dirty="0">
                <a:latin typeface="Meiryo UI" panose="020B0604030504040204" pitchFamily="50" charset="-128"/>
                <a:ea typeface="Meiryo UI" panose="020B0604030504040204" pitchFamily="50" charset="-128"/>
              </a:rPr>
              <a:t>登録方法</a:t>
            </a:r>
            <a:endParaRPr kumimoji="1" lang="en-US" altLang="ja-JP" sz="2000" b="1" dirty="0">
              <a:latin typeface="Meiryo UI" panose="020B0604030504040204" pitchFamily="50" charset="-128"/>
              <a:ea typeface="Meiryo UI" panose="020B0604030504040204" pitchFamily="50" charset="-128"/>
            </a:endParaRPr>
          </a:p>
          <a:p>
            <a:pPr lvl="1"/>
            <a:endParaRPr kumimoji="1" lang="en-US" altLang="ja-JP" sz="2000" b="1" dirty="0">
              <a:latin typeface="Meiryo UI" panose="020B0604030504040204" pitchFamily="50" charset="-128"/>
              <a:ea typeface="Meiryo UI" panose="020B0604030504040204" pitchFamily="50" charset="-128"/>
            </a:endParaRPr>
          </a:p>
          <a:p>
            <a:endParaRPr kumimoji="1" lang="en-US" altLang="ja-JP" sz="2400" b="1" dirty="0">
              <a:latin typeface="Meiryo UI" panose="020B0604030504040204" pitchFamily="50" charset="-128"/>
              <a:ea typeface="Meiryo UI" panose="020B0604030504040204" pitchFamily="50" charset="-128"/>
            </a:endParaRPr>
          </a:p>
          <a:p>
            <a:endParaRPr kumimoji="1" lang="en-US" altLang="ja-JP" sz="2400" b="1" dirty="0">
              <a:latin typeface="Meiryo UI" panose="020B0604030504040204" pitchFamily="50" charset="-128"/>
              <a:ea typeface="Meiryo UI" panose="020B0604030504040204" pitchFamily="50" charset="-128"/>
            </a:endParaRPr>
          </a:p>
          <a:p>
            <a:endParaRPr kumimoji="1" lang="en-US" altLang="ja-JP" sz="2400" b="1" dirty="0">
              <a:latin typeface="Meiryo UI" panose="020B0604030504040204" pitchFamily="50" charset="-128"/>
              <a:ea typeface="Meiryo UI" panose="020B0604030504040204" pitchFamily="50" charset="-128"/>
            </a:endParaRPr>
          </a:p>
        </p:txBody>
      </p:sp>
      <p:sp>
        <p:nvSpPr>
          <p:cNvPr id="9" name="正方形/長方形 8"/>
          <p:cNvSpPr/>
          <p:nvPr/>
        </p:nvSpPr>
        <p:spPr>
          <a:xfrm>
            <a:off x="405532" y="103932"/>
            <a:ext cx="9472046" cy="1105039"/>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28512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424389" y="2976654"/>
            <a:ext cx="9472046" cy="492475"/>
          </a:xfrm>
          <a:prstGeom prst="rect">
            <a:avLst/>
          </a:prstGeom>
          <a:solidFill>
            <a:srgbClr val="C00000"/>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p:txBody>
          <a:bodyPr/>
          <a:lstStyle/>
          <a:p>
            <a:fld id="{3AF3A883-33E7-41A7-8C9D-00AA752A3282}" type="slidenum">
              <a:rPr kumimoji="1" lang="ja-JP" altLang="en-US" smtClean="0"/>
              <a:t>3</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399273" y="2761098"/>
            <a:ext cx="8370151" cy="955934"/>
          </a:xfrm>
          <a:prstGeom prst="rect">
            <a:avLst/>
          </a:prstGeom>
          <a:no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1. </a:t>
            </a:r>
            <a:r>
              <a:rPr kumimoji="1" lang="ja-JP" altLang="en-US" sz="2800" b="1" dirty="0">
                <a:solidFill>
                  <a:schemeClr val="bg1"/>
                </a:solidFill>
                <a:latin typeface="Meiryo UI" panose="020B0604030504040204" pitchFamily="50" charset="-128"/>
                <a:ea typeface="Meiryo UI" panose="020B0604030504040204" pitchFamily="50" charset="-128"/>
              </a:rPr>
              <a:t>データ利用編</a:t>
            </a:r>
            <a:endParaRPr kumimoji="1" lang="en-US" altLang="ja-JP" sz="2800" b="1" dirty="0">
              <a:solidFill>
                <a:schemeClr val="bg1"/>
              </a:solidFill>
              <a:latin typeface="Meiryo UI" panose="020B0604030504040204" pitchFamily="50" charset="-128"/>
              <a:ea typeface="Meiryo UI" panose="020B0604030504040204" pitchFamily="50" charset="-128"/>
            </a:endParaRPr>
          </a:p>
        </p:txBody>
      </p:sp>
      <p:sp>
        <p:nvSpPr>
          <p:cNvPr id="4" name="正方形/長方形 3"/>
          <p:cNvSpPr/>
          <p:nvPr/>
        </p:nvSpPr>
        <p:spPr>
          <a:xfrm>
            <a:off x="1280592" y="3520838"/>
            <a:ext cx="5616624" cy="960027"/>
          </a:xfrm>
          <a:prstGeom prst="rect">
            <a:avLst/>
          </a:prstGeom>
          <a:solidFill>
            <a:schemeClr val="bg1"/>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r>
              <a:rPr kumimoji="1" lang="en-US" altLang="ja-JP" sz="1600" dirty="0">
                <a:solidFill>
                  <a:schemeClr val="tx1"/>
                </a:solidFill>
                <a:latin typeface="Meiryo UI" panose="020B0604030504040204" pitchFamily="50" charset="-128"/>
                <a:ea typeface="Meiryo UI" panose="020B0604030504040204" pitchFamily="50" charset="-128"/>
              </a:rPr>
              <a:t>1.1. </a:t>
            </a:r>
            <a:r>
              <a:rPr kumimoji="1" lang="ja-JP" altLang="en-US" sz="1600" dirty="0">
                <a:solidFill>
                  <a:schemeClr val="tx1"/>
                </a:solidFill>
                <a:latin typeface="Meiryo UI" panose="020B0604030504040204" pitchFamily="50" charset="-128"/>
                <a:ea typeface="Meiryo UI" panose="020B0604030504040204" pitchFamily="50" charset="-128"/>
              </a:rPr>
              <a:t>はじめに</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1.2. </a:t>
            </a:r>
            <a:r>
              <a:rPr kumimoji="1" lang="ja-JP" altLang="en-US" sz="1600" dirty="0">
                <a:solidFill>
                  <a:schemeClr val="tx1"/>
                </a:solidFill>
                <a:latin typeface="Meiryo UI" panose="020B0604030504040204" pitchFamily="50" charset="-128"/>
                <a:ea typeface="Meiryo UI" panose="020B0604030504040204" pitchFamily="50" charset="-128"/>
              </a:rPr>
              <a:t>データ利用のルール</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1.3. </a:t>
            </a:r>
            <a:r>
              <a:rPr kumimoji="1" lang="ja-JP" altLang="en-US" sz="1600" dirty="0">
                <a:solidFill>
                  <a:schemeClr val="tx1"/>
                </a:solidFill>
                <a:latin typeface="Meiryo UI" panose="020B0604030504040204" pitchFamily="50" charset="-128"/>
                <a:ea typeface="Meiryo UI" panose="020B0604030504040204" pitchFamily="50" charset="-128"/>
              </a:rPr>
              <a:t>利用方法</a:t>
            </a:r>
            <a:endParaRPr kumimoji="1" lang="en-US" altLang="ja-JP" sz="1600" dirty="0">
              <a:solidFill>
                <a:schemeClr val="tx1"/>
              </a:solidFill>
              <a:latin typeface="Meiryo UI" panose="020B0604030504040204" pitchFamily="50" charset="-128"/>
              <a:ea typeface="Meiryo UI" panose="020B0604030504040204" pitchFamily="50" charset="-128"/>
            </a:endParaRPr>
          </a:p>
          <a:p>
            <a:endParaRPr kumimoji="1" lang="ja-JP" altLang="en-US" sz="16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10412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p:txBody>
          <a:bodyPr/>
          <a:lstStyle/>
          <a:p>
            <a:fld id="{3AF3A883-33E7-41A7-8C9D-00AA752A3282}" type="slidenum">
              <a:rPr kumimoji="1" lang="ja-JP" altLang="en-US" smtClean="0"/>
              <a:t>4</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399273" y="2564904"/>
            <a:ext cx="9145015" cy="955934"/>
          </a:xfrm>
          <a:prstGeom prst="rect">
            <a:avLst/>
          </a:prstGeom>
          <a:no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2000" b="1" dirty="0">
                <a:latin typeface="Meiryo UI" panose="020B0604030504040204" pitchFamily="50" charset="-128"/>
                <a:ea typeface="Meiryo UI" panose="020B0604030504040204" pitchFamily="50" charset="-128"/>
              </a:rPr>
              <a:t>1. </a:t>
            </a:r>
            <a:r>
              <a:rPr kumimoji="1" lang="ja-JP" altLang="en-US" sz="2000" b="1" dirty="0">
                <a:latin typeface="Meiryo UI" panose="020B0604030504040204" pitchFamily="50" charset="-128"/>
                <a:ea typeface="Meiryo UI" panose="020B0604030504040204" pitchFamily="50" charset="-128"/>
              </a:rPr>
              <a:t>データ利用編</a:t>
            </a:r>
            <a:endParaRPr kumimoji="1" lang="en-US" altLang="ja-JP" sz="2800" b="1" dirty="0">
              <a:latin typeface="Meiryo UI" panose="020B0604030504040204" pitchFamily="50" charset="-128"/>
              <a:ea typeface="Meiryo UI" panose="020B0604030504040204" pitchFamily="50" charset="-128"/>
            </a:endParaRPr>
          </a:p>
          <a:p>
            <a:r>
              <a:rPr kumimoji="1" lang="en-US" altLang="ja-JP" sz="2800" b="1" dirty="0">
                <a:latin typeface="Meiryo UI" panose="020B0604030504040204" pitchFamily="50" charset="-128"/>
                <a:ea typeface="Meiryo UI" panose="020B0604030504040204" pitchFamily="50" charset="-128"/>
              </a:rPr>
              <a:t>1.1. </a:t>
            </a:r>
            <a:r>
              <a:rPr kumimoji="1" lang="ja-JP" altLang="en-US" sz="2800" b="1" dirty="0">
                <a:latin typeface="Meiryo UI" panose="020B0604030504040204" pitchFamily="50" charset="-128"/>
                <a:ea typeface="Meiryo UI" panose="020B0604030504040204" pitchFamily="50" charset="-128"/>
              </a:rPr>
              <a:t>はじめに</a:t>
            </a:r>
            <a:endParaRPr kumimoji="1" lang="en-US" altLang="ja-JP" sz="2800" b="1" dirty="0">
              <a:latin typeface="Meiryo UI" panose="020B0604030504040204" pitchFamily="50" charset="-128"/>
              <a:ea typeface="Meiryo UI" panose="020B0604030504040204" pitchFamily="50" charset="-128"/>
            </a:endParaRPr>
          </a:p>
        </p:txBody>
      </p:sp>
      <p:sp>
        <p:nvSpPr>
          <p:cNvPr id="4" name="正方形/長方形 3"/>
          <p:cNvSpPr/>
          <p:nvPr/>
        </p:nvSpPr>
        <p:spPr>
          <a:xfrm>
            <a:off x="1280592" y="3520838"/>
            <a:ext cx="5616624" cy="960027"/>
          </a:xfrm>
          <a:prstGeom prst="rect">
            <a:avLst/>
          </a:prstGeom>
          <a:solidFill>
            <a:schemeClr val="bg1"/>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r>
              <a:rPr kumimoji="1" lang="en-US" altLang="ja-JP" sz="1600" dirty="0">
                <a:solidFill>
                  <a:schemeClr val="tx1"/>
                </a:solidFill>
                <a:latin typeface="Meiryo UI" panose="020B0604030504040204" pitchFamily="50" charset="-128"/>
                <a:ea typeface="Meiryo UI" panose="020B0604030504040204" pitchFamily="50" charset="-128"/>
              </a:rPr>
              <a:t>1.1.1. </a:t>
            </a:r>
            <a:r>
              <a:rPr kumimoji="1" lang="ja-JP" altLang="en-US" sz="1600" dirty="0">
                <a:solidFill>
                  <a:schemeClr val="tx1"/>
                </a:solidFill>
                <a:latin typeface="Meiryo UI" panose="020B0604030504040204" pitchFamily="50" charset="-128"/>
                <a:ea typeface="Meiryo UI" panose="020B0604030504040204" pitchFamily="50" charset="-128"/>
              </a:rPr>
              <a:t>目的</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1.1.2.</a:t>
            </a:r>
            <a:r>
              <a:rPr kumimoji="1" lang="ja-JP" altLang="en-US" sz="1600" dirty="0">
                <a:solidFill>
                  <a:schemeClr val="tx1"/>
                </a:solidFill>
                <a:latin typeface="Meiryo UI" panose="020B0604030504040204" pitchFamily="50" charset="-128"/>
                <a:ea typeface="Meiryo UI" panose="020B0604030504040204" pitchFamily="50" charset="-128"/>
              </a:rPr>
              <a:t> 留意事項</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1.1.3.</a:t>
            </a:r>
            <a:r>
              <a:rPr kumimoji="1" lang="ja-JP" altLang="en-US" sz="1600" dirty="0">
                <a:solidFill>
                  <a:schemeClr val="tx1"/>
                </a:solidFill>
                <a:latin typeface="Meiryo UI" panose="020B0604030504040204" pitchFamily="50" charset="-128"/>
                <a:ea typeface="Meiryo UI" panose="020B0604030504040204" pitchFamily="50" charset="-128"/>
              </a:rPr>
              <a:t> 問い合わせ先</a:t>
            </a:r>
            <a:endParaRPr kumimoji="1" lang="en-US" altLang="ja-JP" sz="1600" dirty="0">
              <a:solidFill>
                <a:schemeClr val="tx1"/>
              </a:solidFill>
              <a:latin typeface="Meiryo UI" panose="020B0604030504040204" pitchFamily="50" charset="-128"/>
              <a:ea typeface="Meiryo UI" panose="020B0604030504040204" pitchFamily="50" charset="-128"/>
            </a:endParaRPr>
          </a:p>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0481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5</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データライブラリは、大手町・丸の内・有楽町エリアにおける各事業者が公開可能なデータのアクセス情報を取り纏めた情報ポータルサイトです。</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1. </a:t>
            </a:r>
            <a:r>
              <a:rPr kumimoji="1" lang="ja-JP" altLang="en-US" dirty="0">
                <a:latin typeface="Meiryo UI" panose="020B0604030504040204" pitchFamily="50" charset="-128"/>
                <a:ea typeface="Meiryo UI" panose="020B0604030504040204" pitchFamily="50" charset="-128"/>
              </a:rPr>
              <a:t>データ利用編」は、データライブラリのデータを使ったアプリケーション開発をする方や</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エリアマネジメントに携わる方・学術研究をされる方など、広く個人・法人の皆様向けの</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説明です。</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この活動を通してデータの利活用を促進し、エリア</a:t>
            </a:r>
            <a:r>
              <a:rPr kumimoji="1" lang="ja-JP" altLang="en-US" dirty="0">
                <a:uFill>
                  <a:solidFill>
                    <a:srgbClr val="FF0000"/>
                  </a:solidFill>
                </a:uFill>
                <a:latin typeface="Meiryo UI" panose="020B0604030504040204" pitchFamily="50" charset="-128"/>
                <a:ea typeface="Meiryo UI" panose="020B0604030504040204" pitchFamily="50" charset="-128"/>
              </a:rPr>
              <a:t>の課題解決や新たな価値を生み出す</a:t>
            </a:r>
            <a:r>
              <a:rPr kumimoji="1" lang="ja-JP" altLang="en-US" dirty="0">
                <a:latin typeface="Meiryo UI" panose="020B0604030504040204" pitchFamily="50" charset="-128"/>
                <a:ea typeface="Meiryo UI" panose="020B0604030504040204" pitchFamily="50" charset="-128"/>
              </a:rPr>
              <a:t>サービス創出に役立てていただくことを目指しています。</a:t>
            </a:r>
            <a:endParaRPr kumimoji="1" lang="en-US" altLang="ja-JP"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1.1.</a:t>
            </a:r>
            <a:r>
              <a:rPr kumimoji="1" lang="ja-JP" altLang="en-US" sz="1600" dirty="0">
                <a:latin typeface="Meiryo UI" panose="020B0604030504040204" pitchFamily="50" charset="-128"/>
                <a:ea typeface="Meiryo UI" panose="020B0604030504040204" pitchFamily="50" charset="-128"/>
                <a:cs typeface="Arial" pitchFamily="34" charset="0"/>
              </a:rPr>
              <a:t>　はじめに</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1.1.1.</a:t>
            </a:r>
            <a:r>
              <a:rPr kumimoji="1" lang="ja-JP" altLang="en-US" sz="2000" dirty="0">
                <a:latin typeface="Meiryo UI" panose="020B0604030504040204" pitchFamily="50" charset="-128"/>
                <a:ea typeface="Meiryo UI" panose="020B0604030504040204" pitchFamily="50" charset="-128"/>
                <a:cs typeface="Arial" pitchFamily="34" charset="0"/>
              </a:rPr>
              <a:t>　目的</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252375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6</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データライブラリをご利用される前にご一読いただき、不明点が要望などあれば、</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メールにてお問合せください。</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本サービスは事前の予告なしに内容を変更、削除又は停止を伴う機能拡張等を実施することがあります。あらかじめ御了承ください。</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登録しているデータについては、多くを登録する観点から、機械判読が難しいデータ形式のデータや、十分にクレンジングされていないデータについても登録しておりますが、ご理解をいただけますと幸いです。</a:t>
            </a:r>
          </a:p>
          <a:p>
            <a:pPr marL="285750" indent="-285750">
              <a:spcBef>
                <a:spcPts val="1200"/>
              </a:spcBef>
              <a:buFont typeface="Wingdings" panose="05000000000000000000" pitchFamily="2" charset="2"/>
              <a:buChar char="n"/>
            </a:pPr>
            <a:endParaRPr kumimoji="1" lang="ja-JP" altLang="en-US"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1.1.</a:t>
            </a:r>
            <a:r>
              <a:rPr kumimoji="1" lang="ja-JP" altLang="en-US" sz="1600" dirty="0">
                <a:latin typeface="Meiryo UI" panose="020B0604030504040204" pitchFamily="50" charset="-128"/>
                <a:ea typeface="Meiryo UI" panose="020B0604030504040204" pitchFamily="50" charset="-128"/>
                <a:cs typeface="Arial" pitchFamily="34" charset="0"/>
              </a:rPr>
              <a:t>　はじめに</a:t>
            </a:r>
            <a:endParaRPr kumimoji="1" lang="en-US" altLang="ja-JP" sz="1600" dirty="0">
              <a:latin typeface="Meiryo UI" panose="020B0604030504040204" pitchFamily="50" charset="-128"/>
              <a:ea typeface="Meiryo UI" panose="020B0604030504040204" pitchFamily="50" charset="-128"/>
              <a:cs typeface="Arial" pitchFamily="34" charset="0"/>
            </a:endParaRPr>
          </a:p>
          <a:p>
            <a:r>
              <a:rPr kumimoji="1" lang="en-US" altLang="ja-JP" sz="2000" dirty="0">
                <a:latin typeface="Meiryo UI" panose="020B0604030504040204" pitchFamily="50" charset="-128"/>
                <a:ea typeface="Meiryo UI" panose="020B0604030504040204" pitchFamily="50" charset="-128"/>
                <a:cs typeface="Arial" pitchFamily="34" charset="0"/>
              </a:rPr>
              <a:t>1.1.2.</a:t>
            </a:r>
            <a:r>
              <a:rPr kumimoji="1" lang="ja-JP" altLang="en-US" sz="2000" dirty="0">
                <a:latin typeface="Meiryo UI" panose="020B0604030504040204" pitchFamily="50" charset="-128"/>
                <a:ea typeface="Meiryo UI" panose="020B0604030504040204" pitchFamily="50" charset="-128"/>
                <a:cs typeface="Arial" pitchFamily="34" charset="0"/>
              </a:rPr>
              <a:t>　留意事項</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2327158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7</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608512"/>
          </a:xfrm>
          <a:prstGeom prst="rect">
            <a:avLst/>
          </a:prstGeom>
          <a:solidFill>
            <a:schemeClr val="bg1"/>
          </a:solid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各種申請やデータライブラリについての使い方のお問い合わせは以下のメールアドレスまでお願いします。</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endParaRPr kumimoji="1" lang="ja-JP" altLang="en-US"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　　</a:t>
            </a:r>
            <a:r>
              <a:rPr kumimoji="1" lang="en-US" altLang="ja-JP" dirty="0">
                <a:latin typeface="Meiryo UI" panose="020B0604030504040204" pitchFamily="50" charset="-128"/>
                <a:ea typeface="Meiryo UI" panose="020B0604030504040204" pitchFamily="50" charset="-128"/>
              </a:rPr>
              <a:t>omy_smartcity@mec.co.jp</a:t>
            </a:r>
            <a:br>
              <a:rPr kumimoji="1" lang="en-US" altLang="ja-JP" dirty="0">
                <a:latin typeface="Meiryo UI" panose="020B0604030504040204" pitchFamily="50" charset="-128"/>
                <a:ea typeface="Meiryo UI" panose="020B0604030504040204" pitchFamily="50" charset="-128"/>
              </a:rPr>
            </a:br>
            <a:endParaRPr kumimoji="1" lang="en-US" altLang="ja-JP" dirty="0">
              <a:latin typeface="Meiryo UI" panose="020B0604030504040204" pitchFamily="50" charset="-128"/>
              <a:ea typeface="Meiryo UI" panose="020B0604030504040204" pitchFamily="50" charset="-128"/>
            </a:endParaRPr>
          </a:p>
          <a:p>
            <a:pPr marL="742950" lvl="1" indent="-285750">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件名：以下の問合せ種別をご記入ください。</a:t>
            </a:r>
            <a:endParaRPr kumimoji="1" lang="en-US" altLang="ja-JP" dirty="0">
              <a:latin typeface="Meiryo UI" panose="020B0604030504040204" pitchFamily="50" charset="-128"/>
              <a:ea typeface="Meiryo UI" panose="020B0604030504040204" pitchFamily="50" charset="-128"/>
            </a:endParaRPr>
          </a:p>
          <a:p>
            <a:pPr lvl="1"/>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　　　 </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データライブラリ</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データ利用</a:t>
            </a: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データ登録</a:t>
            </a: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意見・要望</a:t>
            </a: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不具合</a:t>
            </a:r>
            <a:r>
              <a:rPr kumimoji="1" lang="en-US" altLang="ja-JP" dirty="0">
                <a:latin typeface="Meiryo UI" panose="020B0604030504040204" pitchFamily="50" charset="-128"/>
                <a:ea typeface="Meiryo UI" panose="020B0604030504040204" pitchFamily="50" charset="-128"/>
              </a:rPr>
              <a:t>】</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　　　　　　</a:t>
            </a: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その他</a:t>
            </a:r>
            <a:r>
              <a:rPr kumimoji="1" lang="en-US" altLang="ja-JP" dirty="0">
                <a:latin typeface="Meiryo UI" panose="020B0604030504040204" pitchFamily="50" charset="-128"/>
                <a:ea typeface="Meiryo UI" panose="020B0604030504040204" pitchFamily="50" charset="-128"/>
              </a:rPr>
              <a:t>】</a:t>
            </a:r>
          </a:p>
          <a:p>
            <a:pPr lvl="1"/>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→例）</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データライブラリ</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データのダウンロード方法がわからない</a:t>
            </a:r>
            <a:endParaRPr kumimoji="1" lang="en-US" altLang="ja-JP" dirty="0">
              <a:latin typeface="Meiryo UI" panose="020B0604030504040204" pitchFamily="50" charset="-128"/>
              <a:ea typeface="Meiryo UI" panose="020B0604030504040204" pitchFamily="50" charset="-128"/>
            </a:endParaRPr>
          </a:p>
          <a:p>
            <a:pPr marL="742950" lvl="1" indent="-285750">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本文：以下の情報をご記入ください。</a:t>
            </a:r>
            <a:endParaRPr kumimoji="1" lang="en-US" altLang="ja-JP" dirty="0">
              <a:latin typeface="Meiryo UI" panose="020B0604030504040204" pitchFamily="50" charset="-128"/>
              <a:ea typeface="Meiryo UI" panose="020B0604030504040204" pitchFamily="50" charset="-128"/>
            </a:endParaRPr>
          </a:p>
          <a:p>
            <a:pPr marL="1657350" lvl="3" indent="-285750">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氏名</a:t>
            </a:r>
            <a:endParaRPr kumimoji="1" lang="en-US" altLang="ja-JP" dirty="0">
              <a:latin typeface="Meiryo UI" panose="020B0604030504040204" pitchFamily="50" charset="-128"/>
              <a:ea typeface="Meiryo UI" panose="020B0604030504040204" pitchFamily="50" charset="-128"/>
            </a:endParaRPr>
          </a:p>
          <a:p>
            <a:pPr marL="1657350" lvl="3" indent="-285750">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会社名</a:t>
            </a:r>
            <a:endParaRPr kumimoji="1" lang="en-US" altLang="ja-JP" dirty="0">
              <a:latin typeface="Meiryo UI" panose="020B0604030504040204" pitchFamily="50" charset="-128"/>
              <a:ea typeface="Meiryo UI" panose="020B0604030504040204" pitchFamily="50" charset="-128"/>
            </a:endParaRPr>
          </a:p>
          <a:p>
            <a:pPr marL="1657350" lvl="3" indent="-285750">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電話番号</a:t>
            </a:r>
            <a:endParaRPr kumimoji="1" lang="en-US" altLang="ja-JP" dirty="0">
              <a:latin typeface="Meiryo UI" panose="020B0604030504040204" pitchFamily="50" charset="-128"/>
              <a:ea typeface="Meiryo UI" panose="020B0604030504040204" pitchFamily="50" charset="-128"/>
            </a:endParaRPr>
          </a:p>
          <a:p>
            <a:pPr marL="1657350" lvl="3" indent="-285750">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お問合せ内容</a:t>
            </a:r>
            <a:endParaRPr kumimoji="1" lang="en-US" altLang="ja-JP" dirty="0">
              <a:latin typeface="Meiryo UI" panose="020B0604030504040204" pitchFamily="50" charset="-128"/>
              <a:ea typeface="Meiryo UI" panose="020B0604030504040204" pitchFamily="50" charset="-128"/>
            </a:endParaRPr>
          </a:p>
          <a:p>
            <a:endParaRPr kumimoji="1" lang="en-US" altLang="ja-JP"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なお、掲載データの内容についての質問は、各登録者までお問い合わせください。</a:t>
            </a:r>
          </a:p>
          <a:p>
            <a:endParaRPr kumimoji="1" lang="en-US" altLang="ja-JP" dirty="0">
              <a:solidFill>
                <a:srgbClr val="FF0000"/>
              </a:solidFill>
              <a:latin typeface="Meiryo UI" panose="020B0604030504040204" pitchFamily="50" charset="-128"/>
              <a:ea typeface="Meiryo UI" panose="020B0604030504040204" pitchFamily="50" charset="-128"/>
            </a:endParaRPr>
          </a:p>
          <a:p>
            <a:endParaRPr kumimoji="1" lang="en-US" altLang="ja-JP" dirty="0">
              <a:solidFill>
                <a:srgbClr val="FF0000"/>
              </a:solidFill>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endParaRPr kumimoji="1" lang="en-US" altLang="ja-JP"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1.1.</a:t>
            </a:r>
            <a:r>
              <a:rPr kumimoji="1" lang="ja-JP" altLang="en-US" sz="1600" dirty="0">
                <a:latin typeface="Meiryo UI" panose="020B0604030504040204" pitchFamily="50" charset="-128"/>
                <a:ea typeface="Meiryo UI" panose="020B0604030504040204" pitchFamily="50" charset="-128"/>
                <a:cs typeface="Arial" pitchFamily="34" charset="0"/>
              </a:rPr>
              <a:t>　はじめに</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1.1.3.</a:t>
            </a:r>
            <a:r>
              <a:rPr kumimoji="1" lang="ja-JP" altLang="en-US" sz="2000" dirty="0">
                <a:latin typeface="Meiryo UI" panose="020B0604030504040204" pitchFamily="50" charset="-128"/>
                <a:ea typeface="Meiryo UI" panose="020B0604030504040204" pitchFamily="50" charset="-128"/>
                <a:cs typeface="Arial" pitchFamily="34" charset="0"/>
              </a:rPr>
              <a:t>　問い合わせ先</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2423525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p:txBody>
          <a:bodyPr/>
          <a:lstStyle/>
          <a:p>
            <a:fld id="{3AF3A883-33E7-41A7-8C9D-00AA752A3282}" type="slidenum">
              <a:rPr kumimoji="1" lang="ja-JP" altLang="en-US" smtClean="0"/>
              <a:t>8</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399273" y="2564904"/>
            <a:ext cx="9145015" cy="955934"/>
          </a:xfrm>
          <a:prstGeom prst="rect">
            <a:avLst/>
          </a:prstGeom>
          <a:no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2000" b="1" dirty="0">
                <a:latin typeface="Meiryo UI" panose="020B0604030504040204" pitchFamily="50" charset="-128"/>
                <a:ea typeface="Meiryo UI" panose="020B0604030504040204" pitchFamily="50" charset="-128"/>
              </a:rPr>
              <a:t>1. </a:t>
            </a:r>
            <a:r>
              <a:rPr kumimoji="1" lang="ja-JP" altLang="en-US" sz="2000" b="1" dirty="0">
                <a:latin typeface="Meiryo UI" panose="020B0604030504040204" pitchFamily="50" charset="-128"/>
                <a:ea typeface="Meiryo UI" panose="020B0604030504040204" pitchFamily="50" charset="-128"/>
              </a:rPr>
              <a:t>データ利用編</a:t>
            </a:r>
            <a:endParaRPr kumimoji="1" lang="en-US" altLang="ja-JP" sz="2800" b="1" dirty="0">
              <a:latin typeface="Meiryo UI" panose="020B0604030504040204" pitchFamily="50" charset="-128"/>
              <a:ea typeface="Meiryo UI" panose="020B0604030504040204" pitchFamily="50" charset="-128"/>
            </a:endParaRPr>
          </a:p>
          <a:p>
            <a:r>
              <a:rPr kumimoji="1" lang="en-US" altLang="ja-JP" sz="2800" b="1" dirty="0">
                <a:latin typeface="Meiryo UI" panose="020B0604030504040204" pitchFamily="50" charset="-128"/>
                <a:ea typeface="Meiryo UI" panose="020B0604030504040204" pitchFamily="50" charset="-128"/>
              </a:rPr>
              <a:t>1.2. </a:t>
            </a:r>
            <a:r>
              <a:rPr kumimoji="1" lang="ja-JP" altLang="en-US" sz="2800" b="1" dirty="0">
                <a:latin typeface="Meiryo UI" panose="020B0604030504040204" pitchFamily="50" charset="-128"/>
                <a:ea typeface="Meiryo UI" panose="020B0604030504040204" pitchFamily="50" charset="-128"/>
              </a:rPr>
              <a:t>データ利用のルール</a:t>
            </a:r>
          </a:p>
        </p:txBody>
      </p:sp>
      <p:sp>
        <p:nvSpPr>
          <p:cNvPr id="4" name="正方形/長方形 3"/>
          <p:cNvSpPr/>
          <p:nvPr/>
        </p:nvSpPr>
        <p:spPr>
          <a:xfrm>
            <a:off x="1352600" y="3520838"/>
            <a:ext cx="5616624" cy="792088"/>
          </a:xfrm>
          <a:prstGeom prst="rect">
            <a:avLst/>
          </a:prstGeom>
          <a:solidFill>
            <a:schemeClr val="bg1"/>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r>
              <a:rPr kumimoji="1" lang="en-US" altLang="ja-JP" sz="1600" dirty="0">
                <a:solidFill>
                  <a:schemeClr val="tx1"/>
                </a:solidFill>
                <a:latin typeface="Meiryo UI" panose="020B0604030504040204" pitchFamily="50" charset="-128"/>
                <a:ea typeface="Meiryo UI" panose="020B0604030504040204" pitchFamily="50" charset="-128"/>
              </a:rPr>
              <a:t>1.2.1.</a:t>
            </a:r>
            <a:r>
              <a:rPr kumimoji="1" lang="ja-JP" altLang="en-US" sz="1600" dirty="0">
                <a:solidFill>
                  <a:schemeClr val="tx1"/>
                </a:solidFill>
                <a:latin typeface="Meiryo UI" panose="020B0604030504040204" pitchFamily="50" charset="-128"/>
                <a:ea typeface="Meiryo UI" panose="020B0604030504040204" pitchFamily="50" charset="-128"/>
              </a:rPr>
              <a:t> 利用データの方針</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1.2.2.</a:t>
            </a:r>
            <a:r>
              <a:rPr kumimoji="1" lang="ja-JP" altLang="en-US" sz="1600" dirty="0">
                <a:solidFill>
                  <a:schemeClr val="tx1"/>
                </a:solidFill>
                <a:latin typeface="Meiryo UI" panose="020B0604030504040204" pitchFamily="50" charset="-128"/>
                <a:ea typeface="Meiryo UI" panose="020B0604030504040204" pitchFamily="50" charset="-128"/>
              </a:rPr>
              <a:t> アカウントの登録</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1.2.3. </a:t>
            </a:r>
            <a:r>
              <a:rPr kumimoji="1" lang="ja-JP" altLang="en-US" sz="1600" dirty="0">
                <a:solidFill>
                  <a:schemeClr val="tx1"/>
                </a:solidFill>
                <a:latin typeface="Meiryo UI" panose="020B0604030504040204" pitchFamily="50" charset="-128"/>
                <a:ea typeface="Meiryo UI" panose="020B0604030504040204" pitchFamily="50" charset="-128"/>
              </a:rPr>
              <a:t>利用規約</a:t>
            </a:r>
          </a:p>
        </p:txBody>
      </p:sp>
    </p:spTree>
    <p:extLst>
      <p:ext uri="{BB962C8B-B14F-4D97-AF65-F5344CB8AC3E}">
        <p14:creationId xmlns:p14="http://schemas.microsoft.com/office/powerpoint/2010/main" val="1252579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表 38"/>
          <p:cNvGraphicFramePr>
            <a:graphicFrameLocks noGrp="1"/>
          </p:cNvGraphicFramePr>
          <p:nvPr>
            <p:extLst>
              <p:ext uri="{D42A27DB-BD31-4B8C-83A1-F6EECF244321}">
                <p14:modId xmlns:p14="http://schemas.microsoft.com/office/powerpoint/2010/main" val="2414392251"/>
              </p:ext>
            </p:extLst>
          </p:nvPr>
        </p:nvGraphicFramePr>
        <p:xfrm>
          <a:off x="992560" y="4802299"/>
          <a:ext cx="8496943" cy="1844040"/>
        </p:xfrm>
        <a:graphic>
          <a:graphicData uri="http://schemas.openxmlformats.org/drawingml/2006/table">
            <a:tbl>
              <a:tblPr firstRow="1" bandRow="1">
                <a:tableStyleId>{69D073F8-1565-44D7-B386-08B59EADF2EE}</a:tableStyleId>
              </a:tblPr>
              <a:tblGrid>
                <a:gridCol w="1000255">
                  <a:extLst>
                    <a:ext uri="{9D8B030D-6E8A-4147-A177-3AD203B41FA5}">
                      <a16:colId xmlns:a16="http://schemas.microsoft.com/office/drawing/2014/main" val="3958183156"/>
                    </a:ext>
                  </a:extLst>
                </a:gridCol>
                <a:gridCol w="1249448">
                  <a:extLst>
                    <a:ext uri="{9D8B030D-6E8A-4147-A177-3AD203B41FA5}">
                      <a16:colId xmlns:a16="http://schemas.microsoft.com/office/drawing/2014/main" val="895364128"/>
                    </a:ext>
                  </a:extLst>
                </a:gridCol>
                <a:gridCol w="1249448">
                  <a:extLst>
                    <a:ext uri="{9D8B030D-6E8A-4147-A177-3AD203B41FA5}">
                      <a16:colId xmlns:a16="http://schemas.microsoft.com/office/drawing/2014/main" val="103997791"/>
                    </a:ext>
                  </a:extLst>
                </a:gridCol>
                <a:gridCol w="1249448">
                  <a:extLst>
                    <a:ext uri="{9D8B030D-6E8A-4147-A177-3AD203B41FA5}">
                      <a16:colId xmlns:a16="http://schemas.microsoft.com/office/drawing/2014/main" val="632804549"/>
                    </a:ext>
                  </a:extLst>
                </a:gridCol>
                <a:gridCol w="1249448">
                  <a:extLst>
                    <a:ext uri="{9D8B030D-6E8A-4147-A177-3AD203B41FA5}">
                      <a16:colId xmlns:a16="http://schemas.microsoft.com/office/drawing/2014/main" val="1945557240"/>
                    </a:ext>
                  </a:extLst>
                </a:gridCol>
                <a:gridCol w="1249448">
                  <a:extLst>
                    <a:ext uri="{9D8B030D-6E8A-4147-A177-3AD203B41FA5}">
                      <a16:colId xmlns:a16="http://schemas.microsoft.com/office/drawing/2014/main" val="495126386"/>
                    </a:ext>
                  </a:extLst>
                </a:gridCol>
                <a:gridCol w="1249448">
                  <a:extLst>
                    <a:ext uri="{9D8B030D-6E8A-4147-A177-3AD203B41FA5}">
                      <a16:colId xmlns:a16="http://schemas.microsoft.com/office/drawing/2014/main" val="589213303"/>
                    </a:ext>
                  </a:extLst>
                </a:gridCol>
              </a:tblGrid>
              <a:tr h="204845">
                <a:tc rowSpan="2">
                  <a:txBody>
                    <a:bodyPr/>
                    <a:lstStyle/>
                    <a:p>
                      <a:endParaRPr kumimoji="1" lang="ja-JP" alt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tcPr>
                </a:tc>
                <a:tc gridSpan="2">
                  <a:txBody>
                    <a:bodyPr/>
                    <a:lstStyle/>
                    <a:p>
                      <a:r>
                        <a:rPr kumimoji="1" lang="ja-JP" altLang="en-US" sz="1100" dirty="0">
                          <a:solidFill>
                            <a:schemeClr val="tx1"/>
                          </a:solidFill>
                        </a:rPr>
                        <a:t>オープンデータ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h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kumimoji="1" lang="ja-JP" altLang="en-US" sz="1100" dirty="0">
                          <a:solidFill>
                            <a:schemeClr val="tx1"/>
                          </a:solidFill>
                        </a:rPr>
                        <a:t>クローズドデータ</a:t>
                      </a:r>
                      <a:r>
                        <a:rPr kumimoji="1" lang="en-US" altLang="ja-JP" sz="1000" dirty="0">
                          <a:solidFill>
                            <a:schemeClr val="tx1"/>
                          </a:solidFill>
                        </a:rPr>
                        <a:t>(</a:t>
                      </a:r>
                      <a:r>
                        <a:rPr kumimoji="1" lang="ja-JP" altLang="en-US" sz="1000" dirty="0">
                          <a:solidFill>
                            <a:schemeClr val="tx1"/>
                          </a:solidFill>
                        </a:rPr>
                        <a:t>メタデータ</a:t>
                      </a:r>
                      <a:r>
                        <a:rPr kumimoji="1" lang="ja-JP" altLang="en-US" sz="1100" dirty="0">
                          <a:solidFill>
                            <a:schemeClr val="tx1"/>
                          </a:solidFill>
                        </a:rPr>
                        <a:t>公開</a:t>
                      </a:r>
                      <a:r>
                        <a:rPr kumimoji="1" lang="en-US" altLang="ja-JP" sz="1000" dirty="0">
                          <a:solidFill>
                            <a:schemeClr val="tx1"/>
                          </a:solidFill>
                        </a:rPr>
                        <a:t>)</a:t>
                      </a:r>
                      <a:endParaRPr kumimoji="1" lang="ja-JP" alt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kumimoji="1" lang="ja-JP" altLang="en-US" sz="1100" strike="noStrike" dirty="0">
                          <a:solidFill>
                            <a:schemeClr val="tx1"/>
                          </a:solidFill>
                        </a:rPr>
                        <a:t>クローズドデータ</a:t>
                      </a:r>
                      <a:r>
                        <a:rPr kumimoji="1" lang="en-US" altLang="ja-JP" sz="1000" strike="noStrike" dirty="0">
                          <a:solidFill>
                            <a:schemeClr val="tx1"/>
                          </a:solidFill>
                        </a:rPr>
                        <a:t>(</a:t>
                      </a:r>
                      <a:r>
                        <a:rPr kumimoji="1" lang="ja-JP" altLang="en-US" sz="1000" strike="noStrike" dirty="0">
                          <a:solidFill>
                            <a:schemeClr val="tx1"/>
                          </a:solidFill>
                        </a:rPr>
                        <a:t>メタデータ</a:t>
                      </a:r>
                      <a:r>
                        <a:rPr kumimoji="1" lang="ja-JP" altLang="en-US" sz="1100" strike="noStrike" dirty="0">
                          <a:solidFill>
                            <a:schemeClr val="tx1"/>
                          </a:solidFill>
                        </a:rPr>
                        <a:t>非公開</a:t>
                      </a:r>
                      <a:r>
                        <a:rPr kumimoji="1" lang="en-US" altLang="ja-JP" sz="1000" strike="noStrike" dirty="0">
                          <a:solidFill>
                            <a:schemeClr val="tx1"/>
                          </a:solidFill>
                        </a:rPr>
                        <a:t>)</a:t>
                      </a:r>
                      <a:endParaRPr kumimoji="1" lang="ja-JP" altLang="en-US" sz="1100"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hMerge="1">
                  <a:txBody>
                    <a:bodyPr/>
                    <a:lstStyle/>
                    <a:p>
                      <a:endParaRPr kumimoji="1" lang="ja-JP" altLang="en-US" sz="1100" strike="sngStrik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169691"/>
                  </a:ext>
                </a:extLst>
              </a:tr>
              <a:tr h="192795">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dirty="0">
                          <a:solidFill>
                            <a:schemeClr val="tx1"/>
                          </a:solidFill>
                        </a:rPr>
                        <a:t>メタデータの閲覧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データの閲覧</a:t>
                      </a:r>
                      <a:r>
                        <a:rPr kumimoji="1" lang="en-US" altLang="ja-JP" sz="1000" dirty="0">
                          <a:solidFill>
                            <a:schemeClr val="tx1"/>
                          </a:solidFill>
                        </a:rPr>
                        <a:t>/DL</a:t>
                      </a:r>
                      <a:endParaRPr kumimoji="1" lang="ja-JP" alt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メタデータの閲覧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データの閲覧</a:t>
                      </a:r>
                      <a:r>
                        <a:rPr kumimoji="1" lang="en-US" altLang="ja-JP" sz="1000" dirty="0">
                          <a:solidFill>
                            <a:schemeClr val="tx1"/>
                          </a:solidFill>
                        </a:rPr>
                        <a:t>/DL</a:t>
                      </a:r>
                      <a:endParaRPr kumimoji="1" lang="ja-JP" alt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メタデータの閲覧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データの閲覧</a:t>
                      </a:r>
                      <a:r>
                        <a:rPr kumimoji="1" lang="en-US" altLang="ja-JP" sz="1000" dirty="0">
                          <a:solidFill>
                            <a:schemeClr val="tx1"/>
                          </a:solidFill>
                        </a:rPr>
                        <a:t>/DL</a:t>
                      </a:r>
                      <a:endParaRPr kumimoji="1" lang="ja-JP" alt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extLst>
                  <a:ext uri="{0D108BD9-81ED-4DB2-BD59-A6C34878D82A}">
                    <a16:rowId xmlns:a16="http://schemas.microsoft.com/office/drawing/2014/main" val="3588279473"/>
                  </a:ext>
                </a:extLst>
              </a:tr>
              <a:tr h="530187">
                <a:tc>
                  <a:txBody>
                    <a:bodyPr/>
                    <a:lstStyle/>
                    <a:p>
                      <a:r>
                        <a:rPr kumimoji="1" lang="ja-JP" altLang="en-US" sz="1100" b="1" dirty="0">
                          <a:solidFill>
                            <a:schemeClr val="tx1"/>
                          </a:solidFill>
                        </a:rPr>
                        <a:t>一般</a:t>
                      </a:r>
                      <a:endParaRPr kumimoji="1" lang="en-US" altLang="ja-JP" sz="1100" b="1" dirty="0">
                        <a:solidFill>
                          <a:schemeClr val="tx1"/>
                        </a:solidFill>
                      </a:endParaRPr>
                    </a:p>
                    <a:p>
                      <a:r>
                        <a:rPr kumimoji="1" lang="ja-JP" altLang="en-US" sz="1100" b="1" dirty="0">
                          <a:solidFill>
                            <a:schemeClr val="tx1"/>
                          </a:solidFill>
                        </a:rPr>
                        <a:t>ユーザー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lnSpc>
                          <a:spcPct val="200000"/>
                        </a:lnSpc>
                      </a:pPr>
                      <a:r>
                        <a:rPr kumimoji="1" lang="ja-JP" altLang="en-US" sz="1600" b="1" dirty="0">
                          <a:solidFill>
                            <a:srgbClr val="002060"/>
                          </a:solidFill>
                        </a:rPr>
                        <a:t>●</a:t>
                      </a:r>
                      <a:endParaRPr kumimoji="1" lang="en-US" altLang="ja-JP" sz="1600"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lnSpc>
                          <a:spcPct val="200000"/>
                        </a:lnSpc>
                      </a:pPr>
                      <a:r>
                        <a:rPr kumimoji="1" lang="ja-JP" altLang="en-US" sz="1600" b="1" dirty="0">
                          <a:solidFill>
                            <a:srgbClr val="00206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lnSpc>
                          <a:spcPct val="100000"/>
                        </a:lnSpc>
                      </a:pPr>
                      <a:r>
                        <a:rPr kumimoji="1" lang="ja-JP" altLang="en-US" sz="1100" b="1" dirty="0">
                          <a:solidFill>
                            <a:srgbClr val="002060"/>
                          </a:solidFill>
                        </a:rPr>
                        <a:t>〇</a:t>
                      </a:r>
                      <a:endParaRPr kumimoji="1" lang="en-US" altLang="ja-JP" sz="1100" b="1" dirty="0">
                        <a:solidFill>
                          <a:srgbClr val="002060"/>
                        </a:solidFill>
                      </a:endParaRPr>
                    </a:p>
                    <a:p>
                      <a:pPr algn="ctr"/>
                      <a:r>
                        <a:rPr kumimoji="1" lang="ja-JP" altLang="en-US" sz="900" dirty="0">
                          <a:solidFill>
                            <a:srgbClr val="002060"/>
                          </a:solidFill>
                        </a:rPr>
                        <a:t>「クローズドデータ一覧」</a:t>
                      </a:r>
                      <a:r>
                        <a:rPr kumimoji="1" lang="en-US" altLang="ja-JP" sz="900" dirty="0">
                          <a:solidFill>
                            <a:srgbClr val="002060"/>
                          </a:solidFill>
                        </a:rPr>
                        <a:t>(p.14)</a:t>
                      </a:r>
                      <a:r>
                        <a:rPr kumimoji="1" lang="ja-JP" altLang="en-US" sz="900" dirty="0">
                          <a:solidFill>
                            <a:srgbClr val="002060"/>
                          </a:solidFill>
                        </a:rPr>
                        <a:t>は</a:t>
                      </a:r>
                      <a:endParaRPr kumimoji="1" lang="en-US" altLang="ja-JP" sz="900" dirty="0">
                        <a:solidFill>
                          <a:srgbClr val="002060"/>
                        </a:solidFill>
                      </a:endParaRPr>
                    </a:p>
                    <a:p>
                      <a:pPr algn="ctr"/>
                      <a:r>
                        <a:rPr kumimoji="1" lang="ja-JP" altLang="en-US" sz="900" dirty="0">
                          <a:solidFill>
                            <a:srgbClr val="002060"/>
                          </a:solidFill>
                        </a:rPr>
                        <a:t>参照可能</a:t>
                      </a:r>
                      <a:endParaRPr kumimoji="1" lang="ja-JP" altLang="en-US" sz="11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r>
                        <a:rPr kumimoji="1" lang="ja-JP" altLang="en-US" sz="1100" b="1" dirty="0">
                          <a:solidFill>
                            <a:srgbClr val="C00000"/>
                          </a:solidFill>
                        </a:rPr>
                        <a:t>✕</a:t>
                      </a:r>
                      <a:endParaRPr kumimoji="1" lang="en-US" altLang="ja-JP" sz="1100" b="1" dirty="0">
                        <a:solidFill>
                          <a:srgbClr val="C00000"/>
                        </a:solidFill>
                      </a:endParaRPr>
                    </a:p>
                    <a:p>
                      <a:pPr algn="ctr"/>
                      <a:r>
                        <a:rPr kumimoji="1" lang="ja-JP" altLang="en-US" sz="900" dirty="0">
                          <a:solidFill>
                            <a:srgbClr val="C00000"/>
                          </a:solidFill>
                        </a:rPr>
                        <a:t>アカウント登録後、データセット</a:t>
                      </a:r>
                      <a:endParaRPr kumimoji="1" lang="en-US" altLang="ja-JP" sz="900" dirty="0">
                        <a:solidFill>
                          <a:srgbClr val="C00000"/>
                        </a:solidFill>
                      </a:endParaRPr>
                    </a:p>
                    <a:p>
                      <a:pPr algn="ctr"/>
                      <a:r>
                        <a:rPr kumimoji="1" lang="ja-JP" altLang="en-US" sz="900" dirty="0">
                          <a:solidFill>
                            <a:srgbClr val="C00000"/>
                          </a:solidFill>
                        </a:rPr>
                        <a:t>ごとに申請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marL="0" indent="0" algn="ctr">
                        <a:lnSpc>
                          <a:spcPct val="250000"/>
                        </a:lnSpc>
                        <a:buFont typeface="Wingdings" panose="05000000000000000000" pitchFamily="2" charset="2"/>
                        <a:buNone/>
                      </a:pPr>
                      <a:r>
                        <a:rPr kumimoji="1" lang="ja-JP" altLang="en-US" sz="1100" b="1" strike="noStrike" dirty="0">
                          <a:solidFill>
                            <a:srgbClr val="C00000"/>
                          </a:solidFill>
                        </a:rPr>
                        <a:t>✕</a:t>
                      </a:r>
                      <a:endParaRPr kumimoji="1" lang="en-US" altLang="ja-JP" sz="1100" b="1" strike="noStrike"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lnSpc>
                          <a:spcPct val="250000"/>
                        </a:lnSpc>
                      </a:pPr>
                      <a:r>
                        <a:rPr kumimoji="1" lang="ja-JP" altLang="en-US" sz="1100" strike="noStrike" dirty="0">
                          <a:solidFill>
                            <a:srgbClr val="C0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extLst>
                  <a:ext uri="{0D108BD9-81ED-4DB2-BD59-A6C34878D82A}">
                    <a16:rowId xmlns:a16="http://schemas.microsoft.com/office/drawing/2014/main" val="3603876240"/>
                  </a:ext>
                </a:extLst>
              </a:tr>
              <a:tr h="530187">
                <a:tc>
                  <a:txBody>
                    <a:bodyPr/>
                    <a:lstStyle/>
                    <a:p>
                      <a:r>
                        <a:rPr kumimoji="1" lang="ja-JP" altLang="en-US" sz="1100" b="1" dirty="0">
                          <a:solidFill>
                            <a:schemeClr val="tx1"/>
                          </a:solidFill>
                        </a:rPr>
                        <a:t>登録</a:t>
                      </a:r>
                      <a:endParaRPr kumimoji="1" lang="en-US" altLang="ja-JP" sz="1100" b="1" dirty="0">
                        <a:solidFill>
                          <a:schemeClr val="tx1"/>
                        </a:solidFill>
                      </a:endParaRPr>
                    </a:p>
                    <a:p>
                      <a:r>
                        <a:rPr kumimoji="1" lang="ja-JP" altLang="en-US" sz="1100" b="1" dirty="0">
                          <a:solidFill>
                            <a:schemeClr val="tx1"/>
                          </a:solidFill>
                        </a:rPr>
                        <a:t>ユーザー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lnSpc>
                          <a:spcPct val="200000"/>
                        </a:lnSpc>
                      </a:pPr>
                      <a:r>
                        <a:rPr kumimoji="1" lang="ja-JP" altLang="en-US" sz="1600" b="1" dirty="0">
                          <a:solidFill>
                            <a:srgbClr val="002060"/>
                          </a:solidFill>
                        </a:rPr>
                        <a:t>●</a:t>
                      </a:r>
                      <a:endParaRPr kumimoji="1" lang="en-US" altLang="ja-JP" sz="1600"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lnSpc>
                          <a:spcPct val="200000"/>
                        </a:lnSpc>
                      </a:pPr>
                      <a:r>
                        <a:rPr kumimoji="1" lang="ja-JP" altLang="en-US" sz="1600" b="1" dirty="0">
                          <a:solidFill>
                            <a:srgbClr val="00206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marL="0" marR="0" lvl="0" indent="0" algn="ctr" defTabSz="899010" rtl="0" eaLnBrk="1" fontAlgn="auto" latinLnBrk="0" hangingPunct="1">
                        <a:lnSpc>
                          <a:spcPct val="100000"/>
                        </a:lnSpc>
                        <a:spcBef>
                          <a:spcPts val="0"/>
                        </a:spcBef>
                        <a:spcAft>
                          <a:spcPts val="0"/>
                        </a:spcAft>
                        <a:buClrTx/>
                        <a:buSzTx/>
                        <a:buFontTx/>
                        <a:buNone/>
                        <a:tabLst/>
                        <a:defRPr/>
                      </a:pPr>
                      <a:r>
                        <a:rPr kumimoji="1" lang="ja-JP" altLang="en-US" sz="1100" b="1" dirty="0">
                          <a:solidFill>
                            <a:srgbClr val="002060"/>
                          </a:solidFill>
                        </a:rPr>
                        <a:t>〇</a:t>
                      </a:r>
                      <a:endParaRPr kumimoji="1" lang="en-US" altLang="ja-JP" sz="1100" b="1" dirty="0">
                        <a:solidFill>
                          <a:srgbClr val="002060"/>
                        </a:solidFill>
                      </a:endParaRPr>
                    </a:p>
                    <a:p>
                      <a:pPr marL="0" marR="0" lvl="0" indent="0" algn="ctr" defTabSz="899010" rtl="0" eaLnBrk="1" fontAlgn="auto" latinLnBrk="0" hangingPunct="1">
                        <a:lnSpc>
                          <a:spcPct val="100000"/>
                        </a:lnSpc>
                        <a:spcBef>
                          <a:spcPts val="0"/>
                        </a:spcBef>
                        <a:spcAft>
                          <a:spcPts val="0"/>
                        </a:spcAft>
                        <a:buClrTx/>
                        <a:buSzTx/>
                        <a:buFontTx/>
                        <a:buNone/>
                        <a:tabLst/>
                        <a:defRPr/>
                      </a:pPr>
                      <a:r>
                        <a:rPr kumimoji="1" lang="ja-JP" altLang="en-US" sz="900" dirty="0">
                          <a:solidFill>
                            <a:srgbClr val="002060"/>
                          </a:solidFill>
                        </a:rPr>
                        <a:t>「クローズドデータ一覧」</a:t>
                      </a:r>
                      <a:r>
                        <a:rPr kumimoji="1" lang="en-US" altLang="ja-JP" sz="900" dirty="0">
                          <a:solidFill>
                            <a:srgbClr val="002060"/>
                          </a:solidFill>
                        </a:rPr>
                        <a:t>(p.14)</a:t>
                      </a:r>
                      <a:r>
                        <a:rPr kumimoji="1" lang="ja-JP" altLang="en-US" sz="900" dirty="0">
                          <a:solidFill>
                            <a:srgbClr val="002060"/>
                          </a:solidFill>
                        </a:rPr>
                        <a:t>は</a:t>
                      </a:r>
                      <a:endParaRPr kumimoji="1" lang="en-US" altLang="ja-JP" sz="900" dirty="0">
                        <a:solidFill>
                          <a:srgbClr val="002060"/>
                        </a:solidFill>
                      </a:endParaRPr>
                    </a:p>
                    <a:p>
                      <a:pPr marL="0" marR="0" lvl="0" indent="0" algn="ctr" defTabSz="899010" rtl="0" eaLnBrk="1" fontAlgn="auto" latinLnBrk="0" hangingPunct="1">
                        <a:lnSpc>
                          <a:spcPct val="100000"/>
                        </a:lnSpc>
                        <a:spcBef>
                          <a:spcPts val="0"/>
                        </a:spcBef>
                        <a:spcAft>
                          <a:spcPts val="0"/>
                        </a:spcAft>
                        <a:buClrTx/>
                        <a:buSzTx/>
                        <a:buFontTx/>
                        <a:buNone/>
                        <a:tabLst/>
                        <a:defRPr/>
                      </a:pPr>
                      <a:r>
                        <a:rPr kumimoji="1" lang="ja-JP" altLang="en-US" sz="900" dirty="0">
                          <a:solidFill>
                            <a:srgbClr val="002060"/>
                          </a:solidFill>
                        </a:rPr>
                        <a:t>参照可能</a:t>
                      </a:r>
                      <a:endParaRPr kumimoji="1" lang="en-US" altLang="ja-JP" sz="9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r>
                        <a:rPr kumimoji="1" lang="ja-JP" altLang="en-US" sz="1100" b="1" dirty="0">
                          <a:solidFill>
                            <a:srgbClr val="002060"/>
                          </a:solidFill>
                        </a:rPr>
                        <a:t>〇</a:t>
                      </a:r>
                      <a:endParaRPr kumimoji="1" lang="en-US" altLang="ja-JP" sz="1100" b="1" dirty="0">
                        <a:solidFill>
                          <a:srgbClr val="002060"/>
                        </a:solidFill>
                      </a:endParaRPr>
                    </a:p>
                    <a:p>
                      <a:pPr algn="ctr"/>
                      <a:r>
                        <a:rPr kumimoji="1" lang="ja-JP" altLang="en-US" sz="900" dirty="0">
                          <a:solidFill>
                            <a:srgbClr val="002060"/>
                          </a:solidFill>
                        </a:rPr>
                        <a:t>データセット</a:t>
                      </a:r>
                      <a:endParaRPr kumimoji="1" lang="en-US" altLang="ja-JP" sz="900" dirty="0">
                        <a:solidFill>
                          <a:srgbClr val="002060"/>
                        </a:solidFill>
                      </a:endParaRPr>
                    </a:p>
                    <a:p>
                      <a:pPr algn="ctr"/>
                      <a:r>
                        <a:rPr kumimoji="1" lang="ja-JP" altLang="en-US" sz="900" dirty="0">
                          <a:solidFill>
                            <a:srgbClr val="002060"/>
                          </a:solidFill>
                        </a:rPr>
                        <a:t>ごとに申請</a:t>
                      </a:r>
                      <a:endParaRPr kumimoji="1" lang="en-US" altLang="ja-JP" sz="9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lnSpc>
                          <a:spcPct val="100000"/>
                        </a:lnSpc>
                      </a:pPr>
                      <a:r>
                        <a:rPr kumimoji="1" lang="ja-JP" altLang="en-US" sz="1100" b="1" strike="noStrike" dirty="0">
                          <a:solidFill>
                            <a:srgbClr val="002060"/>
                          </a:solidFill>
                        </a:rPr>
                        <a:t>〇</a:t>
                      </a:r>
                      <a:endParaRPr kumimoji="1" lang="en-US" altLang="ja-JP" sz="1100" b="1" strike="noStrike" dirty="0">
                        <a:solidFill>
                          <a:srgbClr val="002060"/>
                        </a:solidFill>
                      </a:endParaRPr>
                    </a:p>
                    <a:p>
                      <a:pPr algn="ctr"/>
                      <a:r>
                        <a:rPr kumimoji="1" lang="ja-JP" altLang="en-US" sz="900" strike="noStrike" dirty="0">
                          <a:solidFill>
                            <a:srgbClr val="002060"/>
                          </a:solidFill>
                        </a:rPr>
                        <a:t>「格納データ一覧</a:t>
                      </a:r>
                      <a:endParaRPr kumimoji="1" lang="en-US" altLang="ja-JP" sz="900" strike="noStrike" dirty="0">
                        <a:solidFill>
                          <a:srgbClr val="002060"/>
                        </a:solidFill>
                      </a:endParaRPr>
                    </a:p>
                    <a:p>
                      <a:pPr algn="ctr"/>
                      <a:r>
                        <a:rPr kumimoji="1" lang="en-US" altLang="ja-JP" sz="900" strike="noStrike" dirty="0">
                          <a:solidFill>
                            <a:srgbClr val="002060"/>
                          </a:solidFill>
                        </a:rPr>
                        <a:t>(</a:t>
                      </a:r>
                      <a:r>
                        <a:rPr kumimoji="1" lang="ja-JP" altLang="en-US" sz="900" strike="noStrike" dirty="0">
                          <a:solidFill>
                            <a:srgbClr val="002060"/>
                          </a:solidFill>
                        </a:rPr>
                        <a:t>非公開メタデータ含む</a:t>
                      </a:r>
                      <a:r>
                        <a:rPr kumimoji="1" lang="en-US" altLang="ja-JP" sz="900" strike="noStrike" dirty="0">
                          <a:solidFill>
                            <a:srgbClr val="002060"/>
                          </a:solidFill>
                        </a:rPr>
                        <a:t>)</a:t>
                      </a:r>
                      <a:r>
                        <a:rPr kumimoji="1" lang="ja-JP" altLang="en-US" sz="900" strike="noStrike" dirty="0">
                          <a:solidFill>
                            <a:srgbClr val="002060"/>
                          </a:solidFill>
                        </a:rPr>
                        <a:t>」は参照可能</a:t>
                      </a:r>
                      <a:endParaRPr kumimoji="1" lang="en-US" altLang="ja-JP" sz="1100" strike="noStrike"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r>
                        <a:rPr kumimoji="1" lang="ja-JP" altLang="en-US" sz="1100" b="1"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rPr>
                        <a:t>〇</a:t>
                      </a:r>
                      <a:endParaRPr kumimoji="1" lang="en-US" altLang="ja-JP" sz="900" b="1"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endParaRPr>
                    </a:p>
                    <a:p>
                      <a:pPr algn="ctr"/>
                      <a:r>
                        <a:rPr kumimoji="1" lang="ja-JP" altLang="en-US" sz="900" b="0"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rPr>
                        <a:t>データセット</a:t>
                      </a:r>
                      <a:endParaRPr kumimoji="1" lang="en-US" altLang="ja-JP" sz="900" b="0"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endParaRPr>
                    </a:p>
                    <a:p>
                      <a:pPr algn="ctr"/>
                      <a:r>
                        <a:rPr kumimoji="1" lang="ja-JP" altLang="en-US" sz="900" b="0"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rPr>
                        <a:t>ごとに申請</a:t>
                      </a:r>
                      <a:endParaRPr kumimoji="1" lang="ja-JP" altLang="en-US" sz="1050" strike="sngStrike"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extLst>
                  <a:ext uri="{0D108BD9-81ED-4DB2-BD59-A6C34878D82A}">
                    <a16:rowId xmlns:a16="http://schemas.microsoft.com/office/drawing/2014/main" val="901629787"/>
                  </a:ext>
                </a:extLst>
              </a:tr>
            </a:tbl>
          </a:graphicData>
        </a:graphic>
      </p:graphicFrame>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9</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3762786"/>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掲載データには、広く公開される</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b="1" dirty="0">
                <a:solidFill>
                  <a:srgbClr val="C00000"/>
                </a:solidFill>
                <a:latin typeface="Meiryo UI" panose="020B0604030504040204" pitchFamily="50" charset="-128"/>
                <a:ea typeface="Meiryo UI" panose="020B0604030504040204" pitchFamily="50" charset="-128"/>
              </a:rPr>
              <a:t>オープンデータ</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と、一部の限られたユーザーのみ</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利用可能な</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b="1" dirty="0">
                <a:solidFill>
                  <a:srgbClr val="C00000"/>
                </a:solidFill>
                <a:latin typeface="Meiryo UI" panose="020B0604030504040204" pitchFamily="50" charset="-128"/>
                <a:ea typeface="Meiryo UI" panose="020B0604030504040204" pitchFamily="50" charset="-128"/>
              </a:rPr>
              <a:t>クローズドデータ</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a:t>
            </a:r>
            <a:r>
              <a:rPr kumimoji="1" lang="en-US" altLang="ja-JP" dirty="0">
                <a:latin typeface="Meiryo UI" panose="020B0604030504040204" pitchFamily="50" charset="-128"/>
                <a:ea typeface="Meiryo UI" panose="020B0604030504040204" pitchFamily="50" charset="-128"/>
              </a:rPr>
              <a:t>2</a:t>
            </a:r>
            <a:r>
              <a:rPr kumimoji="1" lang="ja-JP" altLang="en-US" dirty="0">
                <a:latin typeface="Meiryo UI" panose="020B0604030504040204" pitchFamily="50" charset="-128"/>
                <a:ea typeface="Meiryo UI" panose="020B0604030504040204" pitchFamily="50" charset="-128"/>
              </a:rPr>
              <a:t>種類があります。</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ユーザーには、アカウント登録をしていない</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b="1" dirty="0">
                <a:solidFill>
                  <a:srgbClr val="C00000"/>
                </a:solidFill>
                <a:latin typeface="Meiryo UI" panose="020B0604030504040204" pitchFamily="50" charset="-128"/>
                <a:ea typeface="Meiryo UI" panose="020B0604030504040204" pitchFamily="50" charset="-128"/>
              </a:rPr>
              <a:t>一般ユーザー</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と、アカウント登録済みの</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b="1" dirty="0">
                <a:solidFill>
                  <a:srgbClr val="C00000"/>
                </a:solidFill>
                <a:latin typeface="Meiryo UI" panose="020B0604030504040204" pitchFamily="50" charset="-128"/>
                <a:ea typeface="Meiryo UI" panose="020B0604030504040204" pitchFamily="50" charset="-128"/>
              </a:rPr>
              <a:t>登録ユーザー</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a:t>
            </a:r>
            <a:r>
              <a:rPr kumimoji="1" lang="en-US" altLang="ja-JP" dirty="0">
                <a:latin typeface="Meiryo UI" panose="020B0604030504040204" pitchFamily="50" charset="-128"/>
                <a:ea typeface="Meiryo UI" panose="020B0604030504040204" pitchFamily="50" charset="-128"/>
              </a:rPr>
              <a:t>2</a:t>
            </a:r>
            <a:r>
              <a:rPr kumimoji="1" lang="ja-JP" altLang="en-US" dirty="0">
                <a:latin typeface="Meiryo UI" panose="020B0604030504040204" pitchFamily="50" charset="-128"/>
                <a:ea typeface="Meiryo UI" panose="020B0604030504040204" pitchFamily="50" charset="-128"/>
              </a:rPr>
              <a:t>種類があります。</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一般ユーザー</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ができること</a:t>
            </a:r>
            <a:endParaRPr kumimoji="1" lang="en-US" altLang="ja-JP" dirty="0">
              <a:latin typeface="Meiryo UI" panose="020B0604030504040204" pitchFamily="50" charset="-128"/>
              <a:ea typeface="Meiryo UI" panose="020B0604030504040204" pitchFamily="50" charset="-128"/>
            </a:endParaRPr>
          </a:p>
          <a:p>
            <a:pPr marL="1200150" lvl="2" indent="-285750">
              <a:buFont typeface="Meiryo UI" panose="020B0604030504040204" pitchFamily="50" charset="-128"/>
              <a:buChar char="⁃"/>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オープンデータ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のダウンロードが可能です。</a:t>
            </a:r>
            <a:endParaRPr kumimoji="1" lang="en-US" altLang="ja-JP" dirty="0">
              <a:latin typeface="Meiryo UI" panose="020B0604030504040204" pitchFamily="50" charset="-128"/>
              <a:ea typeface="Meiryo UI" panose="020B0604030504040204" pitchFamily="50" charset="-128"/>
            </a:endParaRPr>
          </a:p>
          <a:p>
            <a:pPr marL="1200150" lvl="2" indent="-285750">
              <a:buFont typeface="Meiryo UI" panose="020B0604030504040204" pitchFamily="50" charset="-128"/>
              <a:buChar char="⁃"/>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はメタデータが記載された「クローズドデータ一覧」のみ参照できますが、ダウンロードはできません。</a:t>
            </a:r>
          </a:p>
          <a:p>
            <a:pPr marL="742950" lvl="1" indent="-285750">
              <a:spcBef>
                <a:spcPts val="600"/>
              </a:spcBef>
              <a:buFont typeface="Arial" panose="020B0604020202020204" pitchFamily="34" charset="0"/>
              <a:buChar char="•"/>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登録ユーザー</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ができること</a:t>
            </a:r>
            <a:endParaRPr kumimoji="1" lang="en-US" altLang="ja-JP" dirty="0">
              <a:latin typeface="Meiryo UI" panose="020B0604030504040204" pitchFamily="50" charset="-128"/>
              <a:ea typeface="Meiryo UI" panose="020B0604030504040204" pitchFamily="50" charset="-128"/>
            </a:endParaRPr>
          </a:p>
          <a:p>
            <a:pPr marL="1200150" lvl="2" indent="-285750">
              <a:buFont typeface="Meiryo UI" panose="020B0604030504040204" pitchFamily="50" charset="-128"/>
              <a:buChar char="⁃"/>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オープンデータ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のダウンロードが可能です。</a:t>
            </a:r>
            <a:endParaRPr kumimoji="1" lang="en-US" altLang="ja-JP" dirty="0">
              <a:latin typeface="Meiryo UI" panose="020B0604030504040204" pitchFamily="50" charset="-128"/>
              <a:ea typeface="Meiryo UI" panose="020B0604030504040204" pitchFamily="50" charset="-128"/>
            </a:endParaRPr>
          </a:p>
          <a:p>
            <a:pPr marL="1200150" lvl="2" indent="-285750">
              <a:buFont typeface="Meiryo UI" panose="020B0604030504040204" pitchFamily="50" charset="-128"/>
              <a:buChar char="⁃"/>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のダウンロードが可能です。ただし、データセットごとに</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様式</a:t>
            </a:r>
            <a:r>
              <a:rPr kumimoji="1" lang="en-US" altLang="ja-JP" b="1" dirty="0">
                <a:latin typeface="Meiryo UI" panose="020B0604030504040204" pitchFamily="50" charset="-128"/>
                <a:ea typeface="Meiryo UI" panose="020B0604030504040204" pitchFamily="50" charset="-128"/>
              </a:rPr>
              <a:t>1-2_</a:t>
            </a:r>
            <a:r>
              <a:rPr kumimoji="1" lang="ja-JP" altLang="en-US" b="1" dirty="0">
                <a:latin typeface="Meiryo UI" panose="020B0604030504040204" pitchFamily="50" charset="-128"/>
                <a:ea typeface="Meiryo UI" panose="020B0604030504040204" pitchFamily="50" charset="-128"/>
              </a:rPr>
              <a:t>クローズドデータ利用申請書</a:t>
            </a:r>
            <a:r>
              <a:rPr kumimoji="1" lang="en-US" altLang="ja-JP" b="1" dirty="0">
                <a:latin typeface="Meiryo UI" panose="020B0604030504040204" pitchFamily="50" charset="-128"/>
                <a:ea typeface="Meiryo UI" panose="020B0604030504040204" pitchFamily="50" charset="-128"/>
              </a:rPr>
              <a:t>]</a:t>
            </a:r>
            <a:r>
              <a:rPr kumimoji="1" lang="ja-JP" altLang="en-US" dirty="0" err="1">
                <a:latin typeface="Meiryo UI" panose="020B0604030504040204" pitchFamily="50" charset="-128"/>
                <a:ea typeface="Meiryo UI" panose="020B0604030504040204" pitchFamily="50" charset="-128"/>
              </a:rPr>
              <a:t>をご提</a:t>
            </a:r>
            <a:r>
              <a:rPr kumimoji="1" lang="ja-JP" altLang="en-US" dirty="0">
                <a:latin typeface="Meiryo UI" panose="020B0604030504040204" pitchFamily="50" charset="-128"/>
                <a:ea typeface="Meiryo UI" panose="020B0604030504040204" pitchFamily="50" charset="-128"/>
              </a:rPr>
              <a:t>出いただく必要があります。</a:t>
            </a:r>
            <a:endParaRPr kumimoji="1" lang="en-US" altLang="ja-JP"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9001000"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1.2.</a:t>
            </a:r>
            <a:r>
              <a:rPr kumimoji="1" lang="ja-JP" altLang="en-US" sz="1600" dirty="0">
                <a:latin typeface="Meiryo UI" panose="020B0604030504040204" pitchFamily="50" charset="-128"/>
                <a:ea typeface="Meiryo UI" panose="020B0604030504040204" pitchFamily="50" charset="-128"/>
                <a:cs typeface="Arial" pitchFamily="34" charset="0"/>
              </a:rPr>
              <a:t>　利用にあたってのご依頼</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1.2.1.</a:t>
            </a:r>
            <a:r>
              <a:rPr kumimoji="1" lang="ja-JP" altLang="en-US" sz="2000" dirty="0">
                <a:latin typeface="Meiryo UI" panose="020B0604030504040204" pitchFamily="50" charset="-128"/>
                <a:ea typeface="Meiryo UI" panose="020B0604030504040204" pitchFamily="50" charset="-128"/>
                <a:cs typeface="Arial" pitchFamily="34" charset="0"/>
              </a:rPr>
              <a:t>　利用データの方針</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41" name="テキスト ボックス 40"/>
          <p:cNvSpPr txBox="1"/>
          <p:nvPr/>
        </p:nvSpPr>
        <p:spPr>
          <a:xfrm>
            <a:off x="1256314" y="4584683"/>
            <a:ext cx="8017259"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1: </a:t>
            </a:r>
            <a:r>
              <a:rPr kumimoji="1" lang="ja-JP" altLang="en-US" sz="1200" b="1" u="sng" dirty="0">
                <a:latin typeface="Meiryo UI" panose="020B0604030504040204" pitchFamily="50" charset="-128"/>
                <a:ea typeface="Meiryo UI" panose="020B0604030504040204" pitchFamily="50" charset="-128"/>
                <a:cs typeface="Arial" pitchFamily="34" charset="0"/>
              </a:rPr>
              <a:t>ユーザー種別とデータ公開範囲</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3241619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10</a:t>
            </a:fld>
            <a:endParaRPr kumimoji="1" lang="ja-JP" altLang="en-US"/>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1.2.</a:t>
            </a:r>
            <a:r>
              <a:rPr kumimoji="1" lang="ja-JP" altLang="en-US" sz="1600" dirty="0">
                <a:latin typeface="Meiryo UI" panose="020B0604030504040204" pitchFamily="50" charset="-128"/>
                <a:ea typeface="Meiryo UI" panose="020B0604030504040204" pitchFamily="50" charset="-128"/>
                <a:cs typeface="Arial" pitchFamily="34" charset="0"/>
              </a:rPr>
              <a:t>　利用にあたってのご依頼</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1.2.3.</a:t>
            </a:r>
            <a:r>
              <a:rPr kumimoji="1" lang="ja-JP" altLang="en-US" sz="2000" dirty="0">
                <a:latin typeface="Meiryo UI" panose="020B0604030504040204" pitchFamily="50" charset="-128"/>
                <a:ea typeface="Meiryo UI" panose="020B0604030504040204" pitchFamily="50" charset="-128"/>
                <a:cs typeface="Arial" pitchFamily="34" charset="0"/>
              </a:rPr>
              <a:t>　利用規約</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25" name="正方形/長方形 24">
            <a:extLst>
              <a:ext uri="{FF2B5EF4-FFF2-40B4-BE49-F238E27FC236}">
                <a16:creationId xmlns:a16="http://schemas.microsoft.com/office/drawing/2014/main" id="{F30C8FA7-66F5-4E77-9141-4A31592DAD07}"/>
              </a:ext>
            </a:extLst>
          </p:cNvPr>
          <p:cNvSpPr/>
          <p:nvPr/>
        </p:nvSpPr>
        <p:spPr>
          <a:xfrm>
            <a:off x="814955" y="908720"/>
            <a:ext cx="8313650" cy="5184576"/>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データライブラリ利用にあたっては、「利用規約」を遵守して頂くようお願いいたします。</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規約の内容はデータライブラリトップページにある「利用規約」ページをご覧ください。</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本サイトの運営にあたっては、運営者を変更する場合があります。この場合には、アカウントに関する情報について、新たな運営者に自動承継します。あらかじめご了承ください。</a:t>
            </a:r>
          </a:p>
          <a:p>
            <a:pPr marL="285750" indent="-285750">
              <a:spcBef>
                <a:spcPts val="1200"/>
              </a:spcBef>
              <a:buFont typeface="Wingdings" panose="05000000000000000000" pitchFamily="2" charset="2"/>
              <a:buChar char="n"/>
            </a:pPr>
            <a:endParaRPr kumimoji="1" lang="en-US"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45574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p:txBody>
          <a:bodyPr/>
          <a:lstStyle/>
          <a:p>
            <a:fld id="{3AF3A883-33E7-41A7-8C9D-00AA752A3282}" type="slidenum">
              <a:rPr kumimoji="1" lang="ja-JP" altLang="en-US" smtClean="0"/>
              <a:t>11</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399273" y="2564904"/>
            <a:ext cx="9145015" cy="955934"/>
          </a:xfrm>
          <a:prstGeom prst="rect">
            <a:avLst/>
          </a:prstGeom>
          <a:no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2000" b="1" dirty="0">
                <a:latin typeface="Meiryo UI" panose="020B0604030504040204" pitchFamily="50" charset="-128"/>
                <a:ea typeface="Meiryo UI" panose="020B0604030504040204" pitchFamily="50" charset="-128"/>
              </a:rPr>
              <a:t>1. </a:t>
            </a:r>
            <a:r>
              <a:rPr kumimoji="1" lang="ja-JP" altLang="en-US" sz="2000" b="1" dirty="0">
                <a:latin typeface="Meiryo UI" panose="020B0604030504040204" pitchFamily="50" charset="-128"/>
                <a:ea typeface="Meiryo UI" panose="020B0604030504040204" pitchFamily="50" charset="-128"/>
              </a:rPr>
              <a:t>データ利用編</a:t>
            </a:r>
            <a:endParaRPr kumimoji="1" lang="en-US" altLang="ja-JP" sz="2800" b="1" dirty="0">
              <a:latin typeface="Meiryo UI" panose="020B0604030504040204" pitchFamily="50" charset="-128"/>
              <a:ea typeface="Meiryo UI" panose="020B0604030504040204" pitchFamily="50" charset="-128"/>
            </a:endParaRPr>
          </a:p>
          <a:p>
            <a:r>
              <a:rPr kumimoji="1" lang="en-US" altLang="ja-JP" sz="2800" b="1" dirty="0">
                <a:latin typeface="Meiryo UI" panose="020B0604030504040204" pitchFamily="50" charset="-128"/>
                <a:ea typeface="Meiryo UI" panose="020B0604030504040204" pitchFamily="50" charset="-128"/>
              </a:rPr>
              <a:t>1.3. </a:t>
            </a:r>
            <a:r>
              <a:rPr kumimoji="1" lang="ja-JP" altLang="en-US" sz="2800" b="1" dirty="0">
                <a:latin typeface="Meiryo UI" panose="020B0604030504040204" pitchFamily="50" charset="-128"/>
                <a:ea typeface="Meiryo UI" panose="020B0604030504040204" pitchFamily="50" charset="-128"/>
              </a:rPr>
              <a:t>利用方法</a:t>
            </a:r>
          </a:p>
        </p:txBody>
      </p:sp>
      <p:sp>
        <p:nvSpPr>
          <p:cNvPr id="4" name="正方形/長方形 3"/>
          <p:cNvSpPr/>
          <p:nvPr/>
        </p:nvSpPr>
        <p:spPr>
          <a:xfrm>
            <a:off x="1280592" y="3523019"/>
            <a:ext cx="5616624" cy="1880365"/>
          </a:xfrm>
          <a:prstGeom prst="rect">
            <a:avLst/>
          </a:prstGeom>
          <a:solidFill>
            <a:schemeClr val="bg1"/>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r>
              <a:rPr kumimoji="1" lang="en-US" altLang="ja-JP" sz="1600" dirty="0">
                <a:solidFill>
                  <a:schemeClr val="tx1"/>
                </a:solidFill>
                <a:latin typeface="Meiryo UI" panose="020B0604030504040204" pitchFamily="50" charset="-128"/>
                <a:ea typeface="Meiryo UI" panose="020B0604030504040204" pitchFamily="50" charset="-128"/>
              </a:rPr>
              <a:t>1.3.1.</a:t>
            </a:r>
            <a:r>
              <a:rPr kumimoji="1" lang="ja-JP" altLang="en-US" sz="1600" dirty="0">
                <a:solidFill>
                  <a:schemeClr val="tx1"/>
                </a:solidFill>
                <a:latin typeface="Meiryo UI" panose="020B0604030504040204" pitchFamily="50" charset="-128"/>
                <a:ea typeface="Meiryo UI" panose="020B0604030504040204" pitchFamily="50" charset="-128"/>
              </a:rPr>
              <a:t> 利用フロー</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1.3.2. </a:t>
            </a:r>
            <a:r>
              <a:rPr kumimoji="1" lang="ja-JP" altLang="en-US" sz="1600" dirty="0">
                <a:solidFill>
                  <a:schemeClr val="tx1"/>
                </a:solidFill>
                <a:latin typeface="Meiryo UI" panose="020B0604030504040204" pitchFamily="50" charset="-128"/>
                <a:ea typeface="Meiryo UI" panose="020B0604030504040204" pitchFamily="50" charset="-128"/>
              </a:rPr>
              <a:t>「クローズドデータ一覧」の参照</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1.3.3.</a:t>
            </a:r>
            <a:r>
              <a:rPr kumimoji="1" lang="ja-JP" altLang="en-US" sz="1600" dirty="0">
                <a:solidFill>
                  <a:schemeClr val="tx1"/>
                </a:solidFill>
                <a:latin typeface="Meiryo UI" panose="020B0604030504040204" pitchFamily="50" charset="-128"/>
                <a:ea typeface="Meiryo UI" panose="020B0604030504040204" pitchFamily="50" charset="-128"/>
              </a:rPr>
              <a:t> データセット検索・ダウンロード</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1.3.4.</a:t>
            </a:r>
            <a:r>
              <a:rPr kumimoji="1" lang="ja-JP" altLang="en-US" sz="1600" dirty="0">
                <a:solidFill>
                  <a:schemeClr val="tx1"/>
                </a:solidFill>
                <a:latin typeface="Meiryo UI" panose="020B0604030504040204" pitchFamily="50" charset="-128"/>
                <a:ea typeface="Meiryo UI" panose="020B0604030504040204" pitchFamily="50" charset="-128"/>
              </a:rPr>
              <a:t> アカウント登録</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1.3.5. </a:t>
            </a:r>
            <a:r>
              <a:rPr kumimoji="1" lang="ja-JP" altLang="en-US" sz="1600" dirty="0">
                <a:solidFill>
                  <a:schemeClr val="tx1"/>
                </a:solidFill>
                <a:latin typeface="Meiryo UI" panose="020B0604030504040204" pitchFamily="50" charset="-128"/>
                <a:ea typeface="Meiryo UI" panose="020B0604030504040204" pitchFamily="50" charset="-128"/>
              </a:rPr>
              <a:t>クローズドデータの利用申請</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1.3.6. </a:t>
            </a:r>
            <a:r>
              <a:rPr kumimoji="1" lang="ja-JP" altLang="en-US" sz="1600" dirty="0">
                <a:solidFill>
                  <a:schemeClr val="tx1"/>
                </a:solidFill>
                <a:latin typeface="Meiryo UI" panose="020B0604030504040204" pitchFamily="50" charset="-128"/>
                <a:ea typeface="Meiryo UI" panose="020B0604030504040204" pitchFamily="50" charset="-128"/>
              </a:rPr>
              <a:t>メタデータ取得（</a:t>
            </a:r>
            <a:r>
              <a:rPr kumimoji="1" lang="en-US" altLang="ja-JP" sz="1600" dirty="0">
                <a:solidFill>
                  <a:schemeClr val="tx1"/>
                </a:solidFill>
                <a:latin typeface="Meiryo UI" panose="020B0604030504040204" pitchFamily="50" charset="-128"/>
                <a:ea typeface="Meiryo UI" panose="020B0604030504040204" pitchFamily="50" charset="-128"/>
              </a:rPr>
              <a:t>API</a:t>
            </a:r>
            <a:r>
              <a:rPr kumimoji="1" lang="ja-JP" altLang="en-US" sz="1600" dirty="0">
                <a:solidFill>
                  <a:schemeClr val="tx1"/>
                </a:solidFill>
                <a:latin typeface="Meiryo UI" panose="020B0604030504040204" pitchFamily="50" charset="-128"/>
                <a:ea typeface="Meiryo UI" panose="020B0604030504040204" pitchFamily="50" charset="-128"/>
              </a:rPr>
              <a:t>活用）</a:t>
            </a:r>
            <a:endParaRPr kumimoji="1" lang="en-US" altLang="ja-JP" sz="1600" dirty="0">
              <a:solidFill>
                <a:schemeClr val="tx1"/>
              </a:solidFill>
              <a:latin typeface="Meiryo UI" panose="020B0604030504040204" pitchFamily="50" charset="-128"/>
              <a:ea typeface="Meiryo UI" panose="020B0604030504040204" pitchFamily="50" charset="-128"/>
            </a:endParaRPr>
          </a:p>
          <a:p>
            <a:endParaRPr kumimoji="1" lang="en-US" altLang="ja-JP" sz="1600" dirty="0">
              <a:solidFill>
                <a:schemeClr val="tx1"/>
              </a:solidFill>
              <a:latin typeface="Meiryo UI" panose="020B0604030504040204" pitchFamily="50" charset="-128"/>
              <a:ea typeface="Meiryo UI" panose="020B0604030504040204" pitchFamily="50" charset="-128"/>
            </a:endParaRPr>
          </a:p>
          <a:p>
            <a:pPr algn="ctr"/>
            <a:r>
              <a:rPr kumimoji="1" lang="ja-JP" altLang="en-US" sz="1600" dirty="0">
                <a:solidFill>
                  <a:schemeClr val="tx1"/>
                </a:solidFill>
                <a:latin typeface="Meiryo UI" panose="020B0604030504040204" pitchFamily="50" charset="-128"/>
                <a:ea typeface="Meiryo UI" panose="020B0604030504040204" pitchFamily="50" charset="-128"/>
              </a:rPr>
              <a:t>　　</a:t>
            </a:r>
          </a:p>
        </p:txBody>
      </p:sp>
    </p:spTree>
    <p:extLst>
      <p:ext uri="{BB962C8B-B14F-4D97-AF65-F5344CB8AC3E}">
        <p14:creationId xmlns:p14="http://schemas.microsoft.com/office/powerpoint/2010/main" val="1950420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1.3.</a:t>
            </a:r>
            <a:r>
              <a:rPr kumimoji="1" lang="ja-JP" altLang="en-US" sz="1600" dirty="0">
                <a:latin typeface="Meiryo UI" panose="020B0604030504040204" pitchFamily="50" charset="-128"/>
                <a:ea typeface="Meiryo UI" panose="020B0604030504040204" pitchFamily="50" charset="-128"/>
                <a:cs typeface="Arial" pitchFamily="34" charset="0"/>
              </a:rPr>
              <a:t> 利用方法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1.3.1. </a:t>
            </a:r>
            <a:r>
              <a:rPr kumimoji="1" lang="ja-JP" altLang="en-US" sz="2000" dirty="0">
                <a:latin typeface="Meiryo UI" panose="020B0604030504040204" pitchFamily="50" charset="-128"/>
                <a:ea typeface="Meiryo UI" panose="020B0604030504040204" pitchFamily="50" charset="-128"/>
                <a:cs typeface="Arial" pitchFamily="34" charset="0"/>
              </a:rPr>
              <a:t>利用フロー</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4" name="角丸四角形 3"/>
          <p:cNvSpPr/>
          <p:nvPr/>
        </p:nvSpPr>
        <p:spPr>
          <a:xfrm>
            <a:off x="776536" y="5211845"/>
            <a:ext cx="1224136" cy="521411"/>
          </a:xfrm>
          <a:prstGeom prst="round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kumimoji="1" lang="ja-JP" altLang="en-US" sz="1100" dirty="0">
                <a:solidFill>
                  <a:schemeClr val="tx1">
                    <a:lumMod val="75000"/>
                    <a:lumOff val="25000"/>
                  </a:schemeClr>
                </a:solidFill>
                <a:latin typeface="Meiryo UI" panose="020B0604030504040204" pitchFamily="50" charset="-128"/>
                <a:ea typeface="Meiryo UI" panose="020B0604030504040204" pitchFamily="50" charset="-128"/>
              </a:rPr>
              <a:t>一般ユーザー</a:t>
            </a:r>
          </a:p>
        </p:txBody>
      </p:sp>
      <p:sp>
        <p:nvSpPr>
          <p:cNvPr id="6" name="角丸四角形 5"/>
          <p:cNvSpPr/>
          <p:nvPr/>
        </p:nvSpPr>
        <p:spPr>
          <a:xfrm>
            <a:off x="5333529" y="5184778"/>
            <a:ext cx="1224136" cy="1487780"/>
          </a:xfrm>
          <a:prstGeom prst="round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F30C8FA7-66F5-4E77-9141-4A31592DAD07}"/>
              </a:ext>
            </a:extLst>
          </p:cNvPr>
          <p:cNvSpPr/>
          <p:nvPr/>
        </p:nvSpPr>
        <p:spPr>
          <a:xfrm>
            <a:off x="814955" y="908720"/>
            <a:ext cx="8313650" cy="5184576"/>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600"/>
              </a:spcBef>
            </a:pPr>
            <a:r>
              <a:rPr kumimoji="1" lang="ja-JP" altLang="en-US" b="1" dirty="0">
                <a:latin typeface="Meiryo UI" panose="020B0604030504040204" pitchFamily="50" charset="-128"/>
                <a:ea typeface="Meiryo UI" panose="020B0604030504040204" pitchFamily="50" charset="-128"/>
              </a:rPr>
              <a:t>＜オープンデータの利用＞</a:t>
            </a:r>
            <a:endParaRPr kumimoji="1" lang="en-US" altLang="ja-JP" b="1" dirty="0">
              <a:latin typeface="Meiryo UI" panose="020B0604030504040204" pitchFamily="50" charset="-128"/>
              <a:ea typeface="Meiryo UI" panose="020B0604030504040204" pitchFamily="50" charset="-128"/>
            </a:endParaRPr>
          </a:p>
          <a:p>
            <a:pPr>
              <a:spcBef>
                <a:spcPts val="600"/>
              </a:spcBef>
            </a:pPr>
            <a:r>
              <a:rPr kumimoji="1" lang="ja-JP" altLang="en-US" b="1" dirty="0">
                <a:latin typeface="Meiryo UI" panose="020B0604030504040204" pitchFamily="50" charset="-128"/>
                <a:ea typeface="Meiryo UI" panose="020B0604030504040204" pitchFamily="50" charset="-128"/>
              </a:rPr>
              <a:t>①オープンデータのダウンロード：</a:t>
            </a:r>
            <a:r>
              <a:rPr kumimoji="1" lang="en-US" altLang="ja-JP" b="1" dirty="0">
                <a:latin typeface="Meiryo UI" panose="020B0604030504040204" pitchFamily="50" charset="-128"/>
                <a:ea typeface="Meiryo UI" panose="020B0604030504040204" pitchFamily="50" charset="-128"/>
              </a:rPr>
              <a:t/>
            </a:r>
            <a:br>
              <a:rPr kumimoji="1" lang="en-US" altLang="ja-JP" b="1" dirty="0">
                <a:latin typeface="Meiryo UI" panose="020B0604030504040204" pitchFamily="50" charset="-128"/>
                <a:ea typeface="Meiryo UI" panose="020B0604030504040204" pitchFamily="50" charset="-128"/>
              </a:rPr>
            </a:br>
            <a:r>
              <a:rPr kumimoji="1" lang="ja-JP" altLang="en-US" b="1"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データライブラリにアクセスし（ログイン不要）、オープンデータの参照・ダウンロードを行う。</a:t>
            </a:r>
            <a:endParaRPr kumimoji="1" lang="en-US" altLang="ja-JP" b="1" dirty="0">
              <a:latin typeface="Meiryo UI" panose="020B0604030504040204" pitchFamily="50" charset="-128"/>
              <a:ea typeface="Meiryo UI" panose="020B0604030504040204" pitchFamily="50" charset="-128"/>
            </a:endParaRPr>
          </a:p>
          <a:p>
            <a:pPr>
              <a:spcBef>
                <a:spcPts val="1200"/>
              </a:spcBef>
            </a:pPr>
            <a:r>
              <a:rPr kumimoji="1" lang="ja-JP" altLang="en-US" b="1" dirty="0">
                <a:latin typeface="Meiryo UI" panose="020B0604030504040204" pitchFamily="50" charset="-128"/>
                <a:ea typeface="Meiryo UI" panose="020B0604030504040204" pitchFamily="50" charset="-128"/>
              </a:rPr>
              <a:t>＜クローズドデータの利用＞</a:t>
            </a:r>
            <a:endParaRPr kumimoji="1" lang="en-US" altLang="ja-JP" b="1" dirty="0">
              <a:latin typeface="Meiryo UI" panose="020B0604030504040204" pitchFamily="50" charset="-128"/>
              <a:ea typeface="Meiryo UI" panose="020B0604030504040204" pitchFamily="50" charset="-128"/>
            </a:endParaRPr>
          </a:p>
          <a:p>
            <a:pPr>
              <a:spcBef>
                <a:spcPts val="600"/>
              </a:spcBef>
            </a:pPr>
            <a:r>
              <a:rPr kumimoji="1" lang="ja-JP" altLang="en-US" b="1" dirty="0">
                <a:latin typeface="Meiryo UI" panose="020B0604030504040204" pitchFamily="50" charset="-128"/>
                <a:ea typeface="Meiryo UI" panose="020B0604030504040204" pitchFamily="50" charset="-128"/>
              </a:rPr>
              <a:t>②アカウント登録</a:t>
            </a:r>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　 </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様式</a:t>
            </a:r>
            <a:r>
              <a:rPr kumimoji="1" lang="en-US" altLang="ja-JP" dirty="0">
                <a:latin typeface="Meiryo UI" panose="020B0604030504040204" pitchFamily="50" charset="-128"/>
                <a:ea typeface="Meiryo UI" panose="020B0604030504040204" pitchFamily="50" charset="-128"/>
              </a:rPr>
              <a:t>1-1_</a:t>
            </a:r>
            <a:r>
              <a:rPr kumimoji="1" lang="ja-JP" altLang="en-US" dirty="0">
                <a:latin typeface="Meiryo UI" panose="020B0604030504040204" pitchFamily="50" charset="-128"/>
                <a:ea typeface="Meiryo UI" panose="020B0604030504040204" pitchFamily="50" charset="-128"/>
              </a:rPr>
              <a:t>アカウント登録申請書 兼 利用規約同意書</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 を提出</a:t>
            </a:r>
            <a:endParaRPr kumimoji="1" lang="en-US" altLang="ja-JP" dirty="0">
              <a:latin typeface="Meiryo UI" panose="020B0604030504040204" pitchFamily="50" charset="-128"/>
              <a:ea typeface="Meiryo UI" panose="020B0604030504040204" pitchFamily="50" charset="-128"/>
            </a:endParaRPr>
          </a:p>
          <a:p>
            <a:pPr>
              <a:spcBef>
                <a:spcPts val="600"/>
              </a:spcBef>
            </a:pPr>
            <a:r>
              <a:rPr kumimoji="1" lang="ja-JP" altLang="en-US" b="1" dirty="0">
                <a:latin typeface="Meiryo UI" panose="020B0604030504040204" pitchFamily="50" charset="-128"/>
                <a:ea typeface="Meiryo UI" panose="020B0604030504040204" pitchFamily="50" charset="-128"/>
              </a:rPr>
              <a:t>③ログイン</a:t>
            </a:r>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　 アカウント登録により発行された「ユーザー名」、「パスワード」でデータライブラリにログイン。</a:t>
            </a:r>
            <a:endParaRPr kumimoji="1" lang="en-US" altLang="ja-JP" dirty="0">
              <a:latin typeface="Meiryo UI" panose="020B0604030504040204" pitchFamily="50" charset="-128"/>
              <a:ea typeface="Meiryo UI" panose="020B0604030504040204" pitchFamily="50" charset="-128"/>
            </a:endParaRPr>
          </a:p>
          <a:p>
            <a:pPr>
              <a:spcBef>
                <a:spcPts val="600"/>
              </a:spcBef>
            </a:pPr>
            <a:r>
              <a:rPr kumimoji="1" lang="ja-JP" altLang="en-US" b="1" dirty="0">
                <a:latin typeface="Meiryo UI" panose="020B0604030504040204" pitchFamily="50" charset="-128"/>
                <a:ea typeface="Meiryo UI" panose="020B0604030504040204" pitchFamily="50" charset="-128"/>
              </a:rPr>
              <a:t>④</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クローズドデータ</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のダウンロード</a:t>
            </a:r>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　 データセットごとに</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様式</a:t>
            </a:r>
            <a:r>
              <a:rPr kumimoji="1" lang="en-US" altLang="ja-JP" dirty="0">
                <a:latin typeface="Meiryo UI" panose="020B0604030504040204" pitchFamily="50" charset="-128"/>
                <a:ea typeface="Meiryo UI" panose="020B0604030504040204" pitchFamily="50" charset="-128"/>
              </a:rPr>
              <a:t>1-2_</a:t>
            </a:r>
            <a:r>
              <a:rPr kumimoji="1" lang="ja-JP" altLang="en-US" dirty="0">
                <a:latin typeface="Meiryo UI" panose="020B0604030504040204" pitchFamily="50" charset="-128"/>
                <a:ea typeface="Meiryo UI" panose="020B0604030504040204" pitchFamily="50" charset="-128"/>
              </a:rPr>
              <a:t>クローズドデータ利用申請書</a:t>
            </a:r>
            <a:r>
              <a:rPr kumimoji="1" lang="en-US" altLang="ja-JP" dirty="0">
                <a:latin typeface="Meiryo UI" panose="020B0604030504040204" pitchFamily="50" charset="-128"/>
                <a:ea typeface="Meiryo UI" panose="020B0604030504040204" pitchFamily="50" charset="-128"/>
              </a:rPr>
              <a:t>]</a:t>
            </a:r>
            <a:r>
              <a:rPr kumimoji="1" lang="ja-JP" altLang="en-US" dirty="0" err="1">
                <a:latin typeface="Meiryo UI" panose="020B0604030504040204" pitchFamily="50" charset="-128"/>
                <a:ea typeface="Meiryo UI" panose="020B0604030504040204" pitchFamily="50" charset="-128"/>
              </a:rPr>
              <a:t>を提</a:t>
            </a:r>
            <a:r>
              <a:rPr kumimoji="1" lang="ja-JP" altLang="en-US" dirty="0">
                <a:latin typeface="Meiryo UI" panose="020B0604030504040204" pitchFamily="50" charset="-128"/>
                <a:ea typeface="Meiryo UI" panose="020B0604030504040204" pitchFamily="50" charset="-128"/>
              </a:rPr>
              <a:t>出・承認後、当協議会</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 よりデータもしくはアクセス情報を受領する。</a:t>
            </a:r>
          </a:p>
        </p:txBody>
      </p:sp>
      <p:cxnSp>
        <p:nvCxnSpPr>
          <p:cNvPr id="10" name="直線コネクタ 9"/>
          <p:cNvCxnSpPr/>
          <p:nvPr/>
        </p:nvCxnSpPr>
        <p:spPr>
          <a:xfrm>
            <a:off x="4306898" y="6299976"/>
            <a:ext cx="1026631" cy="0"/>
          </a:xfrm>
          <a:prstGeom prst="line">
            <a:avLst/>
          </a:prstGeom>
          <a:ln w="12700">
            <a:solidFill>
              <a:schemeClr val="tx1">
                <a:lumMod val="50000"/>
                <a:lumOff val="50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1292957" y="4787916"/>
            <a:ext cx="8017259"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2: </a:t>
            </a:r>
            <a:r>
              <a:rPr kumimoji="1" lang="ja-JP" altLang="en-US" sz="1200" b="1" u="sng" dirty="0">
                <a:latin typeface="Meiryo UI" panose="020B0604030504040204" pitchFamily="50" charset="-128"/>
                <a:ea typeface="Meiryo UI" panose="020B0604030504040204" pitchFamily="50" charset="-128"/>
                <a:cs typeface="Arial" pitchFamily="34" charset="0"/>
              </a:rPr>
              <a:t>利用フロー</a:t>
            </a:r>
            <a:r>
              <a:rPr kumimoji="1" lang="en-US" altLang="ja-JP" sz="1200" b="1" u="sng" dirty="0">
                <a:latin typeface="Meiryo UI" panose="020B0604030504040204" pitchFamily="50" charset="-128"/>
                <a:ea typeface="Meiryo UI" panose="020B0604030504040204" pitchFamily="50" charset="-128"/>
                <a:cs typeface="Arial" pitchFamily="34" charset="0"/>
              </a:rPr>
              <a:t>(</a:t>
            </a:r>
            <a:r>
              <a:rPr kumimoji="1" lang="ja-JP" altLang="en-US" sz="1200" b="1" u="sng" dirty="0">
                <a:latin typeface="Meiryo UI" panose="020B0604030504040204" pitchFamily="50" charset="-128"/>
                <a:ea typeface="Meiryo UI" panose="020B0604030504040204" pitchFamily="50" charset="-128"/>
                <a:cs typeface="Arial" pitchFamily="34" charset="0"/>
              </a:rPr>
              <a:t>データ利用</a:t>
            </a:r>
            <a:r>
              <a:rPr kumimoji="1" lang="en-US" altLang="ja-JP" sz="1200" b="1" u="sng" dirty="0">
                <a:latin typeface="Meiryo UI" panose="020B0604030504040204" pitchFamily="50" charset="-128"/>
                <a:ea typeface="Meiryo UI" panose="020B0604030504040204" pitchFamily="50" charset="-128"/>
                <a:cs typeface="Arial" pitchFamily="34" charset="0"/>
              </a:rPr>
              <a:t>)</a:t>
            </a:r>
          </a:p>
        </p:txBody>
      </p:sp>
      <p:sp>
        <p:nvSpPr>
          <p:cNvPr id="14" name="フローチャート: 磁気ディスク 13">
            <a:extLst>
              <a:ext uri="{FF2B5EF4-FFF2-40B4-BE49-F238E27FC236}">
                <a16:creationId xmlns:a16="http://schemas.microsoft.com/office/drawing/2014/main" id="{00000000-0008-0000-0200-0000BD000000}"/>
              </a:ext>
            </a:extLst>
          </p:cNvPr>
          <p:cNvSpPr/>
          <p:nvPr/>
        </p:nvSpPr>
        <p:spPr>
          <a:xfrm>
            <a:off x="8483170" y="5318655"/>
            <a:ext cx="538098" cy="309878"/>
          </a:xfrm>
          <a:prstGeom prst="flowChartMagneticDisk">
            <a:avLst/>
          </a:prstGeom>
          <a:solidFill>
            <a:srgbClr val="E9F5F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800" dirty="0">
                <a:solidFill>
                  <a:sysClr val="windowText" lastClr="000000"/>
                </a:solidFill>
              </a:rPr>
              <a:t>データ</a:t>
            </a:r>
            <a:endParaRPr kumimoji="1" lang="en-US" altLang="ja-JP" sz="800" dirty="0">
              <a:solidFill>
                <a:sysClr val="windowText" lastClr="000000"/>
              </a:solidFill>
            </a:endParaRPr>
          </a:p>
        </p:txBody>
      </p:sp>
      <p:sp>
        <p:nvSpPr>
          <p:cNvPr id="15" name="1 つの角を切り取った四角形 14"/>
          <p:cNvSpPr/>
          <p:nvPr/>
        </p:nvSpPr>
        <p:spPr>
          <a:xfrm>
            <a:off x="7841745" y="5318655"/>
            <a:ext cx="534088" cy="309878"/>
          </a:xfrm>
          <a:prstGeom prst="snip1Rect">
            <a:avLst>
              <a:gd name="adj" fmla="val 38844"/>
            </a:avLst>
          </a:prstGeom>
          <a:solidFill>
            <a:srgbClr val="E9F5F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ja-JP" sz="800" dirty="0">
                <a:solidFill>
                  <a:schemeClr val="tx1"/>
                </a:solidFill>
              </a:rPr>
              <a:t>API</a:t>
            </a:r>
            <a:r>
              <a:rPr kumimoji="1" lang="ja-JP" altLang="en-US" sz="800" dirty="0">
                <a:solidFill>
                  <a:schemeClr val="tx1"/>
                </a:solidFill>
              </a:rPr>
              <a:t>仕様書</a:t>
            </a:r>
          </a:p>
        </p:txBody>
      </p:sp>
      <p:pic>
        <p:nvPicPr>
          <p:cNvPr id="24" name="図 23"/>
          <p:cNvPicPr>
            <a:picLocks noChangeAspect="1"/>
          </p:cNvPicPr>
          <p:nvPr/>
        </p:nvPicPr>
        <p:blipFill>
          <a:blip r:embed="rId2"/>
          <a:stretch>
            <a:fillRect/>
          </a:stretch>
        </p:blipFill>
        <p:spPr>
          <a:xfrm>
            <a:off x="5369145" y="5770668"/>
            <a:ext cx="1142855" cy="263735"/>
          </a:xfrm>
          <a:prstGeom prst="rect">
            <a:avLst/>
          </a:prstGeom>
        </p:spPr>
      </p:pic>
      <p:sp>
        <p:nvSpPr>
          <p:cNvPr id="31" name="角丸四角形 30"/>
          <p:cNvSpPr/>
          <p:nvPr/>
        </p:nvSpPr>
        <p:spPr>
          <a:xfrm>
            <a:off x="7698952" y="5239974"/>
            <a:ext cx="1429653" cy="491249"/>
          </a:xfrm>
          <a:prstGeom prst="round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7963492" y="5052645"/>
            <a:ext cx="900571" cy="169277"/>
          </a:xfrm>
          <a:prstGeom prst="rect">
            <a:avLst/>
          </a:prstGeom>
          <a:solidFill>
            <a:schemeClr val="bg1"/>
          </a:solidFill>
          <a:ln>
            <a:noFill/>
          </a:ln>
        </p:spPr>
        <p:txBody>
          <a:bodyPr wrap="square" lIns="0" tIns="0" rIns="0" bIns="0" rtlCol="0">
            <a:spAutoFit/>
          </a:bodyPr>
          <a:lstStyle/>
          <a:p>
            <a:pPr algn="l"/>
            <a:r>
              <a:rPr kumimoji="1" lang="en-US" altLang="ja-JP" sz="1100" dirty="0">
                <a:latin typeface="Meiryo UI" panose="020B0604030504040204" pitchFamily="50" charset="-128"/>
                <a:ea typeface="Meiryo UI" panose="020B0604030504040204" pitchFamily="50" charset="-128"/>
                <a:cs typeface="Arial" pitchFamily="34" charset="0"/>
              </a:rPr>
              <a:t>[</a:t>
            </a:r>
            <a:r>
              <a:rPr kumimoji="1" lang="ja-JP" altLang="en-US" sz="1100" dirty="0">
                <a:latin typeface="Meiryo UI" panose="020B0604030504040204" pitchFamily="50" charset="-128"/>
                <a:ea typeface="Meiryo UI" panose="020B0604030504040204" pitchFamily="50" charset="-128"/>
                <a:cs typeface="Arial" pitchFamily="34" charset="0"/>
              </a:rPr>
              <a:t>オープンデータ</a:t>
            </a:r>
            <a:r>
              <a:rPr kumimoji="1" lang="en-US" altLang="ja-JP" sz="1100" dirty="0">
                <a:latin typeface="Meiryo UI" panose="020B0604030504040204" pitchFamily="50" charset="-128"/>
                <a:ea typeface="Meiryo UI" panose="020B0604030504040204" pitchFamily="50" charset="-128"/>
                <a:cs typeface="Arial" pitchFamily="34" charset="0"/>
              </a:rPr>
              <a:t>]</a:t>
            </a:r>
            <a:endParaRPr kumimoji="1" lang="ja-JP" altLang="en-US" sz="1100" dirty="0">
              <a:latin typeface="Meiryo UI" panose="020B0604030504040204" pitchFamily="50" charset="-128"/>
              <a:ea typeface="Meiryo UI" panose="020B0604030504040204" pitchFamily="50" charset="-128"/>
              <a:cs typeface="Arial" pitchFamily="34" charset="0"/>
            </a:endParaRPr>
          </a:p>
        </p:txBody>
      </p:sp>
      <p:cxnSp>
        <p:nvCxnSpPr>
          <p:cNvPr id="35" name="直線コネクタ 34"/>
          <p:cNvCxnSpPr>
            <a:stCxn id="4" idx="3"/>
          </p:cNvCxnSpPr>
          <p:nvPr/>
        </p:nvCxnSpPr>
        <p:spPr>
          <a:xfrm>
            <a:off x="2000672" y="5472551"/>
            <a:ext cx="3332857" cy="2892"/>
          </a:xfrm>
          <a:prstGeom prst="line">
            <a:avLst/>
          </a:prstGeom>
          <a:ln w="12700">
            <a:solidFill>
              <a:schemeClr val="tx1">
                <a:lumMod val="50000"/>
                <a:lumOff val="50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2414289" y="5731223"/>
            <a:ext cx="641074" cy="553998"/>
          </a:xfrm>
          <a:prstGeom prst="rect">
            <a:avLst/>
          </a:prstGeom>
          <a:noFill/>
          <a:ln>
            <a:noFill/>
          </a:ln>
        </p:spPr>
        <p:txBody>
          <a:bodyPr wrap="square" lIns="0" tIns="0" rIns="0" bIns="0" rtlCol="0">
            <a:spAutoFit/>
          </a:bodyPr>
          <a:lstStyle/>
          <a:p>
            <a:pPr algn="l"/>
            <a:r>
              <a:rPr kumimoji="1" lang="ja-JP" altLang="en-US" sz="1200" b="1" dirty="0">
                <a:latin typeface="Meiryo UI" panose="020B0604030504040204" pitchFamily="50" charset="-128"/>
                <a:ea typeface="Meiryo UI" panose="020B0604030504040204" pitchFamily="50" charset="-128"/>
                <a:cs typeface="Arial" pitchFamily="34" charset="0"/>
              </a:rPr>
              <a:t>②</a:t>
            </a:r>
            <a:endParaRPr kumimoji="1" lang="en-US" altLang="ja-JP" sz="1200" b="1" dirty="0">
              <a:latin typeface="Meiryo UI" panose="020B0604030504040204" pitchFamily="50" charset="-128"/>
              <a:ea typeface="Meiryo UI" panose="020B0604030504040204" pitchFamily="50" charset="-128"/>
              <a:cs typeface="Arial" pitchFamily="34" charset="0"/>
            </a:endParaRPr>
          </a:p>
          <a:p>
            <a:pPr algn="l"/>
            <a:r>
              <a:rPr kumimoji="1" lang="ja-JP" altLang="en-US" sz="1200" b="1" dirty="0">
                <a:latin typeface="Meiryo UI" panose="020B0604030504040204" pitchFamily="50" charset="-128"/>
                <a:ea typeface="Meiryo UI" panose="020B0604030504040204" pitchFamily="50" charset="-128"/>
                <a:cs typeface="Arial" pitchFamily="34" charset="0"/>
              </a:rPr>
              <a:t>アカウント</a:t>
            </a:r>
            <a:endParaRPr kumimoji="1" lang="en-US" altLang="ja-JP" sz="1200" b="1" dirty="0">
              <a:latin typeface="Meiryo UI" panose="020B0604030504040204" pitchFamily="50" charset="-128"/>
              <a:ea typeface="Meiryo UI" panose="020B0604030504040204" pitchFamily="50" charset="-128"/>
              <a:cs typeface="Arial" pitchFamily="34" charset="0"/>
            </a:endParaRPr>
          </a:p>
          <a:p>
            <a:pPr algn="l"/>
            <a:r>
              <a:rPr kumimoji="1" lang="ja-JP" altLang="en-US" sz="1200" b="1" dirty="0">
                <a:latin typeface="Meiryo UI" panose="020B0604030504040204" pitchFamily="50" charset="-128"/>
                <a:ea typeface="Meiryo UI" panose="020B0604030504040204" pitchFamily="50" charset="-128"/>
                <a:cs typeface="Arial" pitchFamily="34" charset="0"/>
              </a:rPr>
              <a:t>登録</a:t>
            </a:r>
          </a:p>
        </p:txBody>
      </p:sp>
      <p:sp>
        <p:nvSpPr>
          <p:cNvPr id="43" name="テキスト ボックス 42"/>
          <p:cNvSpPr txBox="1"/>
          <p:nvPr/>
        </p:nvSpPr>
        <p:spPr>
          <a:xfrm>
            <a:off x="6698154" y="4970545"/>
            <a:ext cx="872158" cy="553998"/>
          </a:xfrm>
          <a:prstGeom prst="rect">
            <a:avLst/>
          </a:prstGeom>
          <a:noFill/>
          <a:ln>
            <a:noFill/>
          </a:ln>
        </p:spPr>
        <p:txBody>
          <a:bodyPr wrap="square" lIns="0" tIns="0" rIns="0" bIns="0" rtlCol="0">
            <a:spAutoFit/>
          </a:bodyPr>
          <a:lstStyle/>
          <a:p>
            <a:pPr algn="l"/>
            <a:r>
              <a:rPr kumimoji="1" lang="ja-JP" altLang="en-US" sz="1200" b="1" dirty="0">
                <a:latin typeface="Meiryo UI" panose="020B0604030504040204" pitchFamily="50" charset="-128"/>
                <a:ea typeface="Meiryo UI" panose="020B0604030504040204" pitchFamily="50" charset="-128"/>
                <a:cs typeface="Arial" pitchFamily="34" charset="0"/>
              </a:rPr>
              <a:t>①</a:t>
            </a:r>
            <a:endParaRPr kumimoji="1" lang="en-US" altLang="ja-JP" sz="1200" b="1" dirty="0">
              <a:latin typeface="Meiryo UI" panose="020B0604030504040204" pitchFamily="50" charset="-128"/>
              <a:ea typeface="Meiryo UI" panose="020B0604030504040204" pitchFamily="50" charset="-128"/>
              <a:cs typeface="Arial" pitchFamily="34" charset="0"/>
            </a:endParaRPr>
          </a:p>
          <a:p>
            <a:pPr algn="l"/>
            <a:r>
              <a:rPr kumimoji="1" lang="ja-JP" altLang="en-US" sz="1200" b="1" dirty="0">
                <a:latin typeface="Meiryo UI" panose="020B0604030504040204" pitchFamily="50" charset="-128"/>
                <a:ea typeface="Meiryo UI" panose="020B0604030504040204" pitchFamily="50" charset="-128"/>
                <a:cs typeface="Arial" pitchFamily="34" charset="0"/>
              </a:rPr>
              <a:t>オープン</a:t>
            </a:r>
            <a:endParaRPr kumimoji="1" lang="en-US" altLang="ja-JP" sz="1200" b="1" dirty="0">
              <a:latin typeface="Meiryo UI" panose="020B0604030504040204" pitchFamily="50" charset="-128"/>
              <a:ea typeface="Meiryo UI" panose="020B0604030504040204" pitchFamily="50" charset="-128"/>
              <a:cs typeface="Arial" pitchFamily="34" charset="0"/>
            </a:endParaRPr>
          </a:p>
          <a:p>
            <a:pPr algn="l"/>
            <a:r>
              <a:rPr kumimoji="1" lang="ja-JP" altLang="en-US" sz="1200" b="1" dirty="0">
                <a:latin typeface="Meiryo UI" panose="020B0604030504040204" pitchFamily="50" charset="-128"/>
                <a:ea typeface="Meiryo UI" panose="020B0604030504040204" pitchFamily="50" charset="-128"/>
                <a:cs typeface="Arial" pitchFamily="34" charset="0"/>
              </a:rPr>
              <a:t>データの</a:t>
            </a:r>
            <a:r>
              <a:rPr kumimoji="1" lang="en-US" altLang="ja-JP" sz="1200" b="1" dirty="0">
                <a:latin typeface="Meiryo UI" panose="020B0604030504040204" pitchFamily="50" charset="-128"/>
                <a:ea typeface="Meiryo UI" panose="020B0604030504040204" pitchFamily="50" charset="-128"/>
                <a:cs typeface="Arial" pitchFamily="34" charset="0"/>
              </a:rPr>
              <a:t>DL</a:t>
            </a:r>
            <a:endParaRPr kumimoji="1" lang="ja-JP" altLang="en-US" sz="1200" b="1" dirty="0">
              <a:latin typeface="Meiryo UI" panose="020B0604030504040204" pitchFamily="50" charset="-128"/>
              <a:ea typeface="Meiryo UI" panose="020B0604030504040204" pitchFamily="50" charset="-128"/>
              <a:cs typeface="Arial" pitchFamily="34" charset="0"/>
            </a:endParaRPr>
          </a:p>
        </p:txBody>
      </p:sp>
      <p:sp>
        <p:nvSpPr>
          <p:cNvPr id="44" name="テキスト ボックス 43"/>
          <p:cNvSpPr txBox="1"/>
          <p:nvPr/>
        </p:nvSpPr>
        <p:spPr>
          <a:xfrm>
            <a:off x="6701339" y="5731223"/>
            <a:ext cx="779280" cy="553998"/>
          </a:xfrm>
          <a:prstGeom prst="rect">
            <a:avLst/>
          </a:prstGeom>
          <a:noFill/>
          <a:ln>
            <a:noFill/>
          </a:ln>
        </p:spPr>
        <p:txBody>
          <a:bodyPr wrap="square" lIns="0" tIns="0" rIns="0" bIns="0" rtlCol="0">
            <a:spAutoFit/>
          </a:bodyPr>
          <a:lstStyle/>
          <a:p>
            <a:pPr algn="l"/>
            <a:r>
              <a:rPr kumimoji="1" lang="ja-JP" altLang="en-US" sz="1200" b="1" dirty="0">
                <a:latin typeface="Meiryo UI" panose="020B0604030504040204" pitchFamily="50" charset="-128"/>
                <a:ea typeface="Meiryo UI" panose="020B0604030504040204" pitchFamily="50" charset="-128"/>
                <a:cs typeface="Arial" pitchFamily="34" charset="0"/>
              </a:rPr>
              <a:t>④</a:t>
            </a:r>
            <a:endParaRPr kumimoji="1" lang="en-US" altLang="ja-JP" sz="1200" b="1" dirty="0">
              <a:latin typeface="Meiryo UI" panose="020B0604030504040204" pitchFamily="50" charset="-128"/>
              <a:ea typeface="Meiryo UI" panose="020B0604030504040204" pitchFamily="50" charset="-128"/>
              <a:cs typeface="Arial" pitchFamily="34" charset="0"/>
            </a:endParaRPr>
          </a:p>
          <a:p>
            <a:pPr algn="l"/>
            <a:r>
              <a:rPr kumimoji="1" lang="ja-JP" altLang="en-US" sz="1200" b="1" dirty="0">
                <a:latin typeface="Meiryo UI" panose="020B0604030504040204" pitchFamily="50" charset="-128"/>
                <a:ea typeface="Meiryo UI" panose="020B0604030504040204" pitchFamily="50" charset="-128"/>
                <a:cs typeface="Arial" pitchFamily="34" charset="0"/>
              </a:rPr>
              <a:t>クローズド</a:t>
            </a:r>
            <a:endParaRPr kumimoji="1" lang="en-US" altLang="ja-JP" sz="1200" b="1" dirty="0">
              <a:latin typeface="Meiryo UI" panose="020B0604030504040204" pitchFamily="50" charset="-128"/>
              <a:ea typeface="Meiryo UI" panose="020B0604030504040204" pitchFamily="50" charset="-128"/>
              <a:cs typeface="Arial" pitchFamily="34" charset="0"/>
            </a:endParaRPr>
          </a:p>
          <a:p>
            <a:pPr algn="l"/>
            <a:r>
              <a:rPr kumimoji="1" lang="ja-JP" altLang="en-US" sz="1200" b="1" dirty="0">
                <a:latin typeface="Meiryo UI" panose="020B0604030504040204" pitchFamily="50" charset="-128"/>
                <a:ea typeface="Meiryo UI" panose="020B0604030504040204" pitchFamily="50" charset="-128"/>
                <a:cs typeface="Arial" pitchFamily="34" charset="0"/>
              </a:rPr>
              <a:t>データの</a:t>
            </a:r>
            <a:r>
              <a:rPr kumimoji="1" lang="en-US" altLang="ja-JP" sz="1200" b="1" dirty="0">
                <a:latin typeface="Meiryo UI" panose="020B0604030504040204" pitchFamily="50" charset="-128"/>
                <a:ea typeface="Meiryo UI" panose="020B0604030504040204" pitchFamily="50" charset="-128"/>
                <a:cs typeface="Arial" pitchFamily="34" charset="0"/>
              </a:rPr>
              <a:t>DL</a:t>
            </a:r>
            <a:endParaRPr kumimoji="1" lang="ja-JP" altLang="en-US" sz="1200" b="1" dirty="0">
              <a:latin typeface="Meiryo UI" panose="020B0604030504040204" pitchFamily="50" charset="-128"/>
              <a:ea typeface="Meiryo UI" panose="020B0604030504040204" pitchFamily="50" charset="-128"/>
              <a:cs typeface="Arial" pitchFamily="34" charset="0"/>
            </a:endParaRPr>
          </a:p>
        </p:txBody>
      </p:sp>
      <p:sp>
        <p:nvSpPr>
          <p:cNvPr id="45" name="テキスト ボックス 44"/>
          <p:cNvSpPr txBox="1"/>
          <p:nvPr/>
        </p:nvSpPr>
        <p:spPr>
          <a:xfrm>
            <a:off x="4512298" y="5940169"/>
            <a:ext cx="1088176" cy="369332"/>
          </a:xfrm>
          <a:prstGeom prst="rect">
            <a:avLst/>
          </a:prstGeom>
          <a:noFill/>
          <a:ln>
            <a:noFill/>
          </a:ln>
        </p:spPr>
        <p:txBody>
          <a:bodyPr wrap="square" lIns="0" tIns="0" rIns="0" bIns="0" rtlCol="0">
            <a:spAutoFit/>
          </a:bodyPr>
          <a:lstStyle/>
          <a:p>
            <a:r>
              <a:rPr kumimoji="1" lang="ja-JP" altLang="en-US" sz="1200" b="1" dirty="0">
                <a:latin typeface="Meiryo UI" panose="020B0604030504040204" pitchFamily="50" charset="-128"/>
                <a:ea typeface="Meiryo UI" panose="020B0604030504040204" pitchFamily="50" charset="-128"/>
                <a:cs typeface="Arial" pitchFamily="34" charset="0"/>
              </a:rPr>
              <a:t>③</a:t>
            </a:r>
            <a:endParaRPr kumimoji="1" lang="en-US" altLang="ja-JP" sz="1200" b="1" dirty="0">
              <a:latin typeface="Meiryo UI" panose="020B0604030504040204" pitchFamily="50" charset="-128"/>
              <a:ea typeface="Meiryo UI" panose="020B0604030504040204" pitchFamily="50" charset="-128"/>
              <a:cs typeface="Arial" pitchFamily="34" charset="0"/>
            </a:endParaRPr>
          </a:p>
          <a:p>
            <a:r>
              <a:rPr kumimoji="1" lang="ja-JP" altLang="en-US" sz="1200" b="1" dirty="0">
                <a:latin typeface="Meiryo UI" panose="020B0604030504040204" pitchFamily="50" charset="-128"/>
                <a:ea typeface="Meiryo UI" panose="020B0604030504040204" pitchFamily="50" charset="-128"/>
                <a:cs typeface="Arial" pitchFamily="34" charset="0"/>
              </a:rPr>
              <a:t>ログイン</a:t>
            </a:r>
          </a:p>
        </p:txBody>
      </p:sp>
      <p:sp>
        <p:nvSpPr>
          <p:cNvPr id="36" name="角丸四角形 35"/>
          <p:cNvSpPr/>
          <p:nvPr/>
        </p:nvSpPr>
        <p:spPr>
          <a:xfrm>
            <a:off x="3076724" y="6052197"/>
            <a:ext cx="1224136" cy="511561"/>
          </a:xfrm>
          <a:prstGeom prst="round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kumimoji="1" lang="ja-JP" altLang="en-US" sz="1100" dirty="0">
                <a:solidFill>
                  <a:schemeClr val="tx1">
                    <a:lumMod val="75000"/>
                    <a:lumOff val="25000"/>
                  </a:schemeClr>
                </a:solidFill>
                <a:latin typeface="Meiryo UI" panose="020B0604030504040204" pitchFamily="50" charset="-128"/>
                <a:ea typeface="Meiryo UI" panose="020B0604030504040204" pitchFamily="50" charset="-128"/>
              </a:rPr>
              <a:t>登録ユーザー</a:t>
            </a:r>
          </a:p>
        </p:txBody>
      </p:sp>
      <p:cxnSp>
        <p:nvCxnSpPr>
          <p:cNvPr id="42" name="カギ線コネクタ 41"/>
          <p:cNvCxnSpPr/>
          <p:nvPr/>
        </p:nvCxnSpPr>
        <p:spPr>
          <a:xfrm>
            <a:off x="1996433" y="5577653"/>
            <a:ext cx="1061241" cy="730325"/>
          </a:xfrm>
          <a:prstGeom prst="bentConnector3">
            <a:avLst>
              <a:gd name="adj1" fmla="val 31152"/>
            </a:avLst>
          </a:prstGeom>
          <a:ln w="12700">
            <a:solidFill>
              <a:schemeClr val="tx1">
                <a:lumMod val="50000"/>
                <a:lumOff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6557665" y="5536566"/>
            <a:ext cx="1126476" cy="0"/>
          </a:xfrm>
          <a:prstGeom prst="line">
            <a:avLst/>
          </a:prstGeom>
          <a:ln w="12700">
            <a:solidFill>
              <a:schemeClr val="tx1">
                <a:lumMod val="50000"/>
                <a:lumOff val="50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51" name="テキスト ボックス 50"/>
          <p:cNvSpPr txBox="1"/>
          <p:nvPr/>
        </p:nvSpPr>
        <p:spPr>
          <a:xfrm>
            <a:off x="2734826" y="5289331"/>
            <a:ext cx="1947364" cy="184666"/>
          </a:xfrm>
          <a:prstGeom prst="rect">
            <a:avLst/>
          </a:prstGeom>
          <a:noFill/>
          <a:ln>
            <a:noFill/>
          </a:ln>
        </p:spPr>
        <p:txBody>
          <a:bodyPr wrap="square" lIns="0" tIns="0" rIns="0" bIns="0" rtlCol="0">
            <a:spAutoFit/>
          </a:bodyPr>
          <a:lstStyle/>
          <a:p>
            <a:pPr algn="l"/>
            <a:r>
              <a:rPr kumimoji="1" lang="en-US" altLang="ja-JP" sz="1200" dirty="0">
                <a:latin typeface="Meiryo UI" panose="020B0604030504040204" pitchFamily="50" charset="-128"/>
                <a:ea typeface="Meiryo UI" panose="020B0604030504040204" pitchFamily="50" charset="-128"/>
                <a:cs typeface="Arial" pitchFamily="34" charset="0"/>
              </a:rPr>
              <a:t>(</a:t>
            </a:r>
            <a:r>
              <a:rPr kumimoji="1" lang="ja-JP" altLang="en-US" sz="1200" dirty="0">
                <a:latin typeface="Meiryo UI" panose="020B0604030504040204" pitchFamily="50" charset="-128"/>
                <a:ea typeface="Meiryo UI" panose="020B0604030504040204" pitchFamily="50" charset="-128"/>
                <a:cs typeface="Arial" pitchFamily="34" charset="0"/>
              </a:rPr>
              <a:t>アカウント登録・ログイン不要</a:t>
            </a:r>
            <a:r>
              <a:rPr kumimoji="1" lang="en-US" altLang="ja-JP" sz="1200" dirty="0">
                <a:latin typeface="Meiryo UI" panose="020B0604030504040204" pitchFamily="50" charset="-128"/>
                <a:ea typeface="Meiryo UI" panose="020B0604030504040204" pitchFamily="50" charset="-128"/>
                <a:cs typeface="Arial" pitchFamily="34" charset="0"/>
              </a:rPr>
              <a:t>)</a:t>
            </a:r>
            <a:endParaRPr kumimoji="1" lang="ja-JP" altLang="en-US" sz="1200" dirty="0">
              <a:latin typeface="Meiryo UI" panose="020B0604030504040204" pitchFamily="50" charset="-128"/>
              <a:ea typeface="Meiryo UI" panose="020B0604030504040204" pitchFamily="50" charset="-128"/>
              <a:cs typeface="Arial" pitchFamily="34" charset="0"/>
            </a:endParaRPr>
          </a:p>
        </p:txBody>
      </p:sp>
      <p:sp>
        <p:nvSpPr>
          <p:cNvPr id="58" name="フローチャート: 磁気ディスク 57">
            <a:extLst>
              <a:ext uri="{FF2B5EF4-FFF2-40B4-BE49-F238E27FC236}">
                <a16:creationId xmlns:a16="http://schemas.microsoft.com/office/drawing/2014/main" id="{00000000-0008-0000-0200-0000BD000000}"/>
              </a:ext>
            </a:extLst>
          </p:cNvPr>
          <p:cNvSpPr/>
          <p:nvPr/>
        </p:nvSpPr>
        <p:spPr>
          <a:xfrm>
            <a:off x="8468642" y="6136020"/>
            <a:ext cx="538098" cy="309878"/>
          </a:xfrm>
          <a:prstGeom prst="flowChartMagneticDisk">
            <a:avLst/>
          </a:prstGeom>
          <a:solidFill>
            <a:srgbClr val="FBEBE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800" dirty="0">
                <a:solidFill>
                  <a:sysClr val="windowText" lastClr="000000"/>
                </a:solidFill>
              </a:rPr>
              <a:t>データ</a:t>
            </a:r>
            <a:endParaRPr kumimoji="1" lang="en-US" altLang="ja-JP" sz="800" dirty="0">
              <a:solidFill>
                <a:sysClr val="windowText" lastClr="000000"/>
              </a:solidFill>
            </a:endParaRPr>
          </a:p>
        </p:txBody>
      </p:sp>
      <p:sp>
        <p:nvSpPr>
          <p:cNvPr id="59" name="1 つの角を切り取った四角形 58"/>
          <p:cNvSpPr/>
          <p:nvPr/>
        </p:nvSpPr>
        <p:spPr>
          <a:xfrm>
            <a:off x="7827217" y="6136020"/>
            <a:ext cx="534088" cy="309878"/>
          </a:xfrm>
          <a:prstGeom prst="snip1Rect">
            <a:avLst>
              <a:gd name="adj" fmla="val 38844"/>
            </a:avLst>
          </a:prstGeom>
          <a:solidFill>
            <a:srgbClr val="FBEBE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ja-JP" sz="800" dirty="0">
                <a:solidFill>
                  <a:schemeClr val="tx1"/>
                </a:solidFill>
              </a:rPr>
              <a:t>API</a:t>
            </a:r>
            <a:r>
              <a:rPr kumimoji="1" lang="ja-JP" altLang="en-US" sz="800" dirty="0">
                <a:solidFill>
                  <a:schemeClr val="tx1"/>
                </a:solidFill>
              </a:rPr>
              <a:t>仕様書</a:t>
            </a:r>
          </a:p>
        </p:txBody>
      </p:sp>
      <p:sp>
        <p:nvSpPr>
          <p:cNvPr id="60" name="角丸四角形 59"/>
          <p:cNvSpPr/>
          <p:nvPr/>
        </p:nvSpPr>
        <p:spPr>
          <a:xfrm>
            <a:off x="7684424" y="6057339"/>
            <a:ext cx="1429653" cy="491249"/>
          </a:xfrm>
          <a:prstGeom prst="round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61" name="テキスト ボックス 60"/>
          <p:cNvSpPr txBox="1"/>
          <p:nvPr/>
        </p:nvSpPr>
        <p:spPr>
          <a:xfrm>
            <a:off x="7861895" y="5870010"/>
            <a:ext cx="1072304" cy="169277"/>
          </a:xfrm>
          <a:prstGeom prst="rect">
            <a:avLst/>
          </a:prstGeom>
          <a:solidFill>
            <a:schemeClr val="bg1"/>
          </a:solidFill>
          <a:ln>
            <a:noFill/>
          </a:ln>
        </p:spPr>
        <p:txBody>
          <a:bodyPr wrap="square" lIns="0" tIns="0" rIns="0" bIns="0" rtlCol="0">
            <a:spAutoFit/>
          </a:bodyPr>
          <a:lstStyle/>
          <a:p>
            <a:pPr algn="ctr"/>
            <a:r>
              <a:rPr kumimoji="1" lang="en-US" altLang="ja-JP" sz="1100" dirty="0">
                <a:latin typeface="Meiryo UI" panose="020B0604030504040204" pitchFamily="50" charset="-128"/>
                <a:ea typeface="Meiryo UI" panose="020B0604030504040204" pitchFamily="50" charset="-128"/>
                <a:cs typeface="Arial" pitchFamily="34" charset="0"/>
              </a:rPr>
              <a:t>[</a:t>
            </a:r>
            <a:r>
              <a:rPr kumimoji="1" lang="ja-JP" altLang="en-US" sz="1100" dirty="0">
                <a:latin typeface="Meiryo UI" panose="020B0604030504040204" pitchFamily="50" charset="-128"/>
                <a:ea typeface="Meiryo UI" panose="020B0604030504040204" pitchFamily="50" charset="-128"/>
                <a:cs typeface="Arial" pitchFamily="34" charset="0"/>
              </a:rPr>
              <a:t>クローズドデータ</a:t>
            </a:r>
            <a:r>
              <a:rPr kumimoji="1" lang="en-US" altLang="ja-JP" sz="1100" dirty="0">
                <a:latin typeface="Meiryo UI" panose="020B0604030504040204" pitchFamily="50" charset="-128"/>
                <a:ea typeface="Meiryo UI" panose="020B0604030504040204" pitchFamily="50" charset="-128"/>
                <a:cs typeface="Arial" pitchFamily="34" charset="0"/>
              </a:rPr>
              <a:t>]</a:t>
            </a:r>
            <a:endParaRPr kumimoji="1" lang="ja-JP" altLang="en-US" sz="1100" dirty="0">
              <a:latin typeface="Meiryo UI" panose="020B0604030504040204" pitchFamily="50" charset="-128"/>
              <a:ea typeface="Meiryo UI" panose="020B0604030504040204" pitchFamily="50" charset="-128"/>
              <a:cs typeface="Arial" pitchFamily="34" charset="0"/>
            </a:endParaRPr>
          </a:p>
        </p:txBody>
      </p:sp>
      <p:cxnSp>
        <p:nvCxnSpPr>
          <p:cNvPr id="62" name="直線コネクタ 61"/>
          <p:cNvCxnSpPr/>
          <p:nvPr/>
        </p:nvCxnSpPr>
        <p:spPr>
          <a:xfrm>
            <a:off x="6572476" y="6325862"/>
            <a:ext cx="1126476" cy="0"/>
          </a:xfrm>
          <a:prstGeom prst="line">
            <a:avLst/>
          </a:prstGeom>
          <a:ln w="12700">
            <a:solidFill>
              <a:schemeClr val="tx1">
                <a:lumMod val="50000"/>
                <a:lumOff val="50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63" name="スライド番号プレースホルダー 1"/>
          <p:cNvSpPr>
            <a:spLocks noGrp="1"/>
          </p:cNvSpPr>
          <p:nvPr>
            <p:ph type="sldNum" sz="quarter" idx="10"/>
          </p:nvPr>
        </p:nvSpPr>
        <p:spPr>
          <a:xfrm>
            <a:off x="7678089" y="6492408"/>
            <a:ext cx="2227912" cy="365592"/>
          </a:xfrm>
        </p:spPr>
        <p:txBody>
          <a:bodyPr/>
          <a:lstStyle/>
          <a:p>
            <a:r>
              <a:rPr kumimoji="1" lang="en-US" altLang="ja-JP" dirty="0"/>
              <a:t>12</a:t>
            </a:r>
            <a:endParaRPr kumimoji="1" lang="ja-JP" altLang="en-US" dirty="0"/>
          </a:p>
        </p:txBody>
      </p:sp>
    </p:spTree>
    <p:extLst>
      <p:ext uri="{BB962C8B-B14F-4D97-AF65-F5344CB8AC3E}">
        <p14:creationId xmlns:p14="http://schemas.microsoft.com/office/powerpoint/2010/main" val="2301275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13</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b="1" u="sng" dirty="0">
                <a:latin typeface="Meiryo UI" panose="020B0604030504040204" pitchFamily="50" charset="-128"/>
                <a:ea typeface="Meiryo UI" panose="020B0604030504040204" pitchFamily="50" charset="-128"/>
              </a:rPr>
              <a:t>データセット検索</a:t>
            </a:r>
            <a:endParaRPr kumimoji="1" lang="en-US" altLang="ja-JP" b="1" u="sng"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画面右上の検索</a:t>
            </a:r>
            <a:r>
              <a:rPr kumimoji="1" lang="en-US" altLang="ja-JP" dirty="0">
                <a:latin typeface="Meiryo UI" panose="020B0604030504040204" pitchFamily="50" charset="-128"/>
                <a:ea typeface="Meiryo UI" panose="020B0604030504040204" pitchFamily="50" charset="-128"/>
              </a:rPr>
              <a:t>BOX</a:t>
            </a:r>
            <a:r>
              <a:rPr kumimoji="1" lang="ja-JP" altLang="en-US" dirty="0">
                <a:latin typeface="Meiryo UI" panose="020B0604030504040204" pitchFamily="50" charset="-128"/>
                <a:ea typeface="Meiryo UI" panose="020B0604030504040204" pitchFamily="50" charset="-128"/>
              </a:rPr>
              <a:t>あるいはデータ一覧画面などで目的のデータを探します。</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画面左のフィルター機能を使用してデータセットを絞り込むこともできます。</a:t>
            </a: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1.3.</a:t>
            </a:r>
            <a:r>
              <a:rPr kumimoji="1" lang="ja-JP" altLang="en-US" sz="1600" dirty="0">
                <a:latin typeface="Meiryo UI" panose="020B0604030504040204" pitchFamily="50" charset="-128"/>
                <a:ea typeface="Meiryo UI" panose="020B0604030504040204" pitchFamily="50" charset="-128"/>
                <a:cs typeface="Arial" pitchFamily="34" charset="0"/>
              </a:rPr>
              <a:t>　利用方法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1.3.3.</a:t>
            </a:r>
            <a:r>
              <a:rPr kumimoji="1" lang="ja-JP" altLang="en-US" sz="2000" dirty="0">
                <a:latin typeface="Meiryo UI" panose="020B0604030504040204" pitchFamily="50" charset="-128"/>
                <a:ea typeface="Meiryo UI" panose="020B0604030504040204" pitchFamily="50" charset="-128"/>
                <a:cs typeface="Arial" pitchFamily="34" charset="0"/>
              </a:rPr>
              <a:t>　データセット検索・ダウンロード</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pic>
        <p:nvPicPr>
          <p:cNvPr id="6" name="図 5">
            <a:extLst>
              <a:ext uri="{FF2B5EF4-FFF2-40B4-BE49-F238E27FC236}">
                <a16:creationId xmlns:a16="http://schemas.microsoft.com/office/drawing/2014/main" id="{00000000-0008-0000-0100-000002000000}"/>
              </a:ext>
            </a:extLst>
          </p:cNvPr>
          <p:cNvPicPr>
            <a:picLocks noChangeAspect="1"/>
          </p:cNvPicPr>
          <p:nvPr/>
        </p:nvPicPr>
        <p:blipFill>
          <a:blip r:embed="rId2"/>
          <a:stretch>
            <a:fillRect/>
          </a:stretch>
        </p:blipFill>
        <p:spPr>
          <a:xfrm>
            <a:off x="5230599" y="2360022"/>
            <a:ext cx="4278872" cy="2727827"/>
          </a:xfrm>
          <a:prstGeom prst="rect">
            <a:avLst/>
          </a:prstGeom>
        </p:spPr>
      </p:pic>
      <p:sp>
        <p:nvSpPr>
          <p:cNvPr id="9" name="テキスト ボックス 8"/>
          <p:cNvSpPr txBox="1"/>
          <p:nvPr/>
        </p:nvSpPr>
        <p:spPr>
          <a:xfrm>
            <a:off x="2391949" y="2120899"/>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3-2: </a:t>
            </a:r>
            <a:r>
              <a:rPr kumimoji="1" lang="ja-JP" altLang="en-US" sz="1200" b="1" u="sng" dirty="0">
                <a:latin typeface="Meiryo UI" panose="020B0604030504040204" pitchFamily="50" charset="-128"/>
                <a:ea typeface="Meiryo UI" panose="020B0604030504040204" pitchFamily="50" charset="-128"/>
                <a:cs typeface="Arial" pitchFamily="34" charset="0"/>
              </a:rPr>
              <a:t>データライブラリ画面</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pic>
        <p:nvPicPr>
          <p:cNvPr id="3" name="図 2"/>
          <p:cNvPicPr>
            <a:picLocks noChangeAspect="1"/>
          </p:cNvPicPr>
          <p:nvPr/>
        </p:nvPicPr>
        <p:blipFill rotWithShape="1">
          <a:blip r:embed="rId3"/>
          <a:srcRect b="33379"/>
          <a:stretch/>
        </p:blipFill>
        <p:spPr>
          <a:xfrm>
            <a:off x="991093" y="2376815"/>
            <a:ext cx="4148032" cy="2711034"/>
          </a:xfrm>
          <a:prstGeom prst="rect">
            <a:avLst/>
          </a:prstGeom>
        </p:spPr>
      </p:pic>
      <p:sp>
        <p:nvSpPr>
          <p:cNvPr id="2" name="正方形/長方形 1"/>
          <p:cNvSpPr/>
          <p:nvPr/>
        </p:nvSpPr>
        <p:spPr>
          <a:xfrm>
            <a:off x="4232920" y="2530009"/>
            <a:ext cx="738860" cy="17311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3065108" y="3927257"/>
            <a:ext cx="1959899" cy="6480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2" name="正方形/長方形 11"/>
          <p:cNvSpPr/>
          <p:nvPr/>
        </p:nvSpPr>
        <p:spPr>
          <a:xfrm>
            <a:off x="1017140" y="4647337"/>
            <a:ext cx="1959899" cy="51176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4" name="正方形/長方形 3"/>
          <p:cNvSpPr/>
          <p:nvPr/>
        </p:nvSpPr>
        <p:spPr>
          <a:xfrm>
            <a:off x="975853" y="5132725"/>
            <a:ext cx="2074015" cy="96475"/>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64524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14</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4" y="908720"/>
            <a:ext cx="8530533"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b="1" u="sng" dirty="0">
                <a:latin typeface="Meiryo UI" panose="020B0604030504040204" pitchFamily="50" charset="-128"/>
                <a:ea typeface="Meiryo UI" panose="020B0604030504040204" pitchFamily="50" charset="-128"/>
              </a:rPr>
              <a:t>データセットダウンロード</a:t>
            </a:r>
            <a:endParaRPr kumimoji="1" lang="en-US" altLang="ja-JP" b="1" u="sng"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目的のデータが見つかったら、データセット表示画面にあるデータごとのダウンロードボタンを</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クリックします。</a:t>
            </a:r>
            <a:endParaRPr kumimoji="1" lang="en-US" altLang="ja-JP"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1.3.</a:t>
            </a:r>
            <a:r>
              <a:rPr kumimoji="1" lang="ja-JP" altLang="en-US" sz="1600" dirty="0">
                <a:latin typeface="Meiryo UI" panose="020B0604030504040204" pitchFamily="50" charset="-128"/>
                <a:ea typeface="Meiryo UI" panose="020B0604030504040204" pitchFamily="50" charset="-128"/>
                <a:cs typeface="Arial" pitchFamily="34" charset="0"/>
              </a:rPr>
              <a:t>　利用方法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1.3.4.</a:t>
            </a:r>
            <a:r>
              <a:rPr kumimoji="1" lang="ja-JP" altLang="en-US" sz="2000" dirty="0">
                <a:latin typeface="Meiryo UI" panose="020B0604030504040204" pitchFamily="50" charset="-128"/>
                <a:ea typeface="Meiryo UI" panose="020B0604030504040204" pitchFamily="50" charset="-128"/>
                <a:cs typeface="Arial" pitchFamily="34" charset="0"/>
              </a:rPr>
              <a:t>　データセット検索・ダウンロード</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pic>
        <p:nvPicPr>
          <p:cNvPr id="12" name="図 11">
            <a:extLst>
              <a:ext uri="{FF2B5EF4-FFF2-40B4-BE49-F238E27FC236}">
                <a16:creationId xmlns:a16="http://schemas.microsoft.com/office/drawing/2014/main" id="{00000000-0008-0000-0100-0000C6000000}"/>
              </a:ext>
            </a:extLst>
          </p:cNvPr>
          <p:cNvPicPr>
            <a:picLocks noChangeAspect="1"/>
          </p:cNvPicPr>
          <p:nvPr/>
        </p:nvPicPr>
        <p:blipFill>
          <a:blip r:embed="rId2"/>
          <a:stretch>
            <a:fillRect/>
          </a:stretch>
        </p:blipFill>
        <p:spPr>
          <a:xfrm>
            <a:off x="1713050" y="2204864"/>
            <a:ext cx="6335882" cy="2867335"/>
          </a:xfrm>
          <a:prstGeom prst="rect">
            <a:avLst/>
          </a:prstGeom>
        </p:spPr>
      </p:pic>
      <p:sp>
        <p:nvSpPr>
          <p:cNvPr id="13" name="テキスト ボックス 12"/>
          <p:cNvSpPr txBox="1"/>
          <p:nvPr/>
        </p:nvSpPr>
        <p:spPr>
          <a:xfrm>
            <a:off x="2391949" y="1988840"/>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3-3: </a:t>
            </a:r>
            <a:r>
              <a:rPr kumimoji="1" lang="ja-JP" altLang="en-US" sz="1200" b="1" u="sng" dirty="0">
                <a:latin typeface="Meiryo UI" panose="020B0604030504040204" pitchFamily="50" charset="-128"/>
                <a:ea typeface="Meiryo UI" panose="020B0604030504040204" pitchFamily="50" charset="-128"/>
                <a:cs typeface="Arial" pitchFamily="34" charset="0"/>
              </a:rPr>
              <a:t>データライブラリ画面</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4169781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3AF3A883-33E7-41A7-8C9D-00AA752A3282}" type="slidenum">
              <a:rPr kumimoji="1" lang="ja-JP" altLang="en-US" smtClean="0"/>
              <a:t>15</a:t>
            </a:fld>
            <a:endParaRPr kumimoji="1" lang="ja-JP" altLang="en-US"/>
          </a:p>
        </p:txBody>
      </p:sp>
      <p:sp>
        <p:nvSpPr>
          <p:cNvPr id="3" name="テキスト ボックス 2">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1.3.</a:t>
            </a:r>
            <a:r>
              <a:rPr kumimoji="1" lang="ja-JP" altLang="en-US" sz="1600" dirty="0">
                <a:latin typeface="Meiryo UI" panose="020B0604030504040204" pitchFamily="50" charset="-128"/>
                <a:ea typeface="Meiryo UI" panose="020B0604030504040204" pitchFamily="50" charset="-128"/>
                <a:cs typeface="Arial" pitchFamily="34" charset="0"/>
              </a:rPr>
              <a:t>　利用方法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1.3.2.</a:t>
            </a:r>
            <a:r>
              <a:rPr kumimoji="1" lang="ja-JP" altLang="en-US" sz="2000" dirty="0">
                <a:latin typeface="Meiryo UI" panose="020B0604030504040204" pitchFamily="50" charset="-128"/>
                <a:ea typeface="Meiryo UI" panose="020B0604030504040204" pitchFamily="50" charset="-128"/>
                <a:cs typeface="Arial" pitchFamily="34" charset="0"/>
              </a:rPr>
              <a:t>　「クローズドデータ一覧」の参照</a:t>
            </a:r>
            <a:endParaRPr kumimoji="1" lang="en-US" altLang="ja-JP" sz="2000" dirty="0">
              <a:solidFill>
                <a:srgbClr val="FF0000"/>
              </a:solidFill>
              <a:latin typeface="Meiryo UI" panose="020B0604030504040204" pitchFamily="50" charset="-128"/>
              <a:ea typeface="Meiryo UI" panose="020B0604030504040204" pitchFamily="50" charset="-128"/>
              <a:cs typeface="Arial" pitchFamily="34" charset="0"/>
            </a:endParaRPr>
          </a:p>
        </p:txBody>
      </p:sp>
      <p:sp>
        <p:nvSpPr>
          <p:cNvPr id="5" name="正方形/長方形 4">
            <a:extLst>
              <a:ext uri="{FF2B5EF4-FFF2-40B4-BE49-F238E27FC236}">
                <a16:creationId xmlns:a16="http://schemas.microsoft.com/office/drawing/2014/main" id="{3DF40C89-C86A-4499-AB00-05071399987D}"/>
              </a:ext>
            </a:extLst>
          </p:cNvPr>
          <p:cNvSpPr/>
          <p:nvPr/>
        </p:nvSpPr>
        <p:spPr>
          <a:xfrm>
            <a:off x="814955" y="908720"/>
            <a:ext cx="8313650" cy="5184576"/>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spcBef>
                <a:spcPts val="1200"/>
              </a:spcBef>
              <a:buFont typeface="Wingdings" panose="05000000000000000000" pitchFamily="2" charset="2"/>
              <a:buChar char="n"/>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のメタデータは「クローズドデータ一覧」として公開しております。</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「クローズドデータ一覧」には、データ提供者からメタデータの公開許可を得たものだけが掲載されています。データによっては、メタデータの公開範囲を</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登録ユーザー</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のみに制限しているものもあります。</a:t>
            </a:r>
          </a:p>
          <a:p>
            <a:pPr marL="742950" lvl="1" indent="-285750">
              <a:spcBef>
                <a:spcPts val="600"/>
              </a:spcBef>
              <a:buFont typeface="Arial" panose="020B0604020202020204" pitchFamily="34" charset="0"/>
              <a:buChar char="•"/>
            </a:pPr>
            <a:endParaRPr kumimoji="1" lang="en-US"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23884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16</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アカウント登録は、</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一般ユーザー</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が</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をダウンロードをするために必要な手続きです。</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申請手順</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「利用規約」をご確認ください。</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「様式</a:t>
            </a:r>
            <a:r>
              <a:rPr kumimoji="1" lang="en-US" altLang="ja-JP" dirty="0">
                <a:latin typeface="Meiryo UI" panose="020B0604030504040204" pitchFamily="50" charset="-128"/>
                <a:ea typeface="Meiryo UI" panose="020B0604030504040204" pitchFamily="50" charset="-128"/>
              </a:rPr>
              <a:t>1-1_</a:t>
            </a:r>
            <a:r>
              <a:rPr kumimoji="1" lang="ja-JP" altLang="en-US" dirty="0">
                <a:latin typeface="Meiryo UI" panose="020B0604030504040204" pitchFamily="50" charset="-128"/>
                <a:ea typeface="Meiryo UI" panose="020B0604030504040204" pitchFamily="50" charset="-128"/>
              </a:rPr>
              <a:t>アカウント登録申請書 兼 利用規約同意書」を作成し、メールにて</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送付ください。</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あて先：</a:t>
            </a:r>
            <a:r>
              <a:rPr kumimoji="1" lang="en-US" altLang="ja-JP" dirty="0">
                <a:latin typeface="Meiryo UI" panose="020B0604030504040204" pitchFamily="50" charset="-128"/>
                <a:ea typeface="Meiryo UI" panose="020B0604030504040204" pitchFamily="50" charset="-128"/>
              </a:rPr>
              <a:t>omy_smartcity@mec.co.jp</a:t>
            </a: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当協議会にて申請内容を確認後、ログインアカウント（「ユーザー名」、「パスワード」）を発行し、メールで通知いたします（申請から</a:t>
            </a:r>
            <a:r>
              <a:rPr kumimoji="1" lang="en-US" altLang="ja-JP" dirty="0">
                <a:latin typeface="Meiryo UI" panose="020B0604030504040204" pitchFamily="50" charset="-128"/>
                <a:ea typeface="Meiryo UI" panose="020B0604030504040204" pitchFamily="50" charset="-128"/>
              </a:rPr>
              <a:t>1</a:t>
            </a:r>
            <a:r>
              <a:rPr kumimoji="1" lang="ja-JP" altLang="en-US" dirty="0">
                <a:latin typeface="Meiryo UI" panose="020B0604030504040204" pitchFamily="50" charset="-128"/>
                <a:ea typeface="Meiryo UI" panose="020B0604030504040204" pitchFamily="50" charset="-128"/>
              </a:rPr>
              <a:t>週間目処）。</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アカウントが発行され</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登録ユーザー</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となったうえで、「クローズドデータ利用申請」をすることで、クローズドデータの利用をすることができます。</a:t>
            </a:r>
            <a:endParaRPr kumimoji="1" lang="en-US" altLang="ja-JP"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1.3.</a:t>
            </a:r>
            <a:r>
              <a:rPr kumimoji="1" lang="ja-JP" altLang="en-US" sz="1600" dirty="0">
                <a:latin typeface="Meiryo UI" panose="020B0604030504040204" pitchFamily="50" charset="-128"/>
                <a:ea typeface="Meiryo UI" panose="020B0604030504040204" pitchFamily="50" charset="-128"/>
                <a:cs typeface="Arial" pitchFamily="34" charset="0"/>
              </a:rPr>
              <a:t>　利用方法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1.3.5.</a:t>
            </a:r>
            <a:r>
              <a:rPr kumimoji="1" lang="ja-JP" altLang="en-US" sz="2000" dirty="0">
                <a:latin typeface="Meiryo UI" panose="020B0604030504040204" pitchFamily="50" charset="-128"/>
                <a:ea typeface="Meiryo UI" panose="020B0604030504040204" pitchFamily="50" charset="-128"/>
                <a:cs typeface="Arial" pitchFamily="34" charset="0"/>
              </a:rPr>
              <a:t>　アカウント登録</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2316053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3AF3A883-33E7-41A7-8C9D-00AA752A3282}" type="slidenum">
              <a:rPr kumimoji="1" lang="ja-JP" altLang="en-US" smtClean="0"/>
              <a:t>17</a:t>
            </a:fld>
            <a:endParaRPr kumimoji="1" lang="ja-JP" altLang="en-US"/>
          </a:p>
        </p:txBody>
      </p:sp>
      <p:sp>
        <p:nvSpPr>
          <p:cNvPr id="3" name="正方形/長方形 2"/>
          <p:cNvSpPr/>
          <p:nvPr/>
        </p:nvSpPr>
        <p:spPr>
          <a:xfrm>
            <a:off x="1064568" y="1124744"/>
            <a:ext cx="7776864" cy="460851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1.3.</a:t>
            </a:r>
            <a:r>
              <a:rPr kumimoji="1" lang="ja-JP" altLang="en-US" sz="1600" dirty="0">
                <a:latin typeface="Meiryo UI" panose="020B0604030504040204" pitchFamily="50" charset="-128"/>
                <a:ea typeface="Meiryo UI" panose="020B0604030504040204" pitchFamily="50" charset="-128"/>
                <a:cs typeface="Arial" pitchFamily="34" charset="0"/>
              </a:rPr>
              <a:t>　利用方法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1.3.5.</a:t>
            </a:r>
            <a:r>
              <a:rPr kumimoji="1" lang="ja-JP" altLang="en-US" sz="2000" dirty="0">
                <a:latin typeface="Meiryo UI" panose="020B0604030504040204" pitchFamily="50" charset="-128"/>
                <a:ea typeface="Meiryo UI" panose="020B0604030504040204" pitchFamily="50" charset="-128"/>
                <a:cs typeface="Arial" pitchFamily="34" charset="0"/>
              </a:rPr>
              <a:t>　アカウント登録</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6" name="テキスト ボックス 5"/>
          <p:cNvSpPr txBox="1"/>
          <p:nvPr/>
        </p:nvSpPr>
        <p:spPr>
          <a:xfrm>
            <a:off x="1995825" y="908720"/>
            <a:ext cx="6241835"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4: </a:t>
            </a:r>
            <a:r>
              <a:rPr kumimoji="1" lang="ja-JP" altLang="en-US" sz="1200" b="1" u="sng" dirty="0">
                <a:latin typeface="Meiryo UI" panose="020B0604030504040204" pitchFamily="50" charset="-128"/>
                <a:ea typeface="Meiryo UI" panose="020B0604030504040204" pitchFamily="50" charset="-128"/>
                <a:cs typeface="Arial" pitchFamily="34" charset="0"/>
              </a:rPr>
              <a:t>様式</a:t>
            </a:r>
            <a:r>
              <a:rPr kumimoji="1" lang="en-US" altLang="ja-JP" sz="1200" b="1" u="sng" dirty="0">
                <a:latin typeface="Meiryo UI" panose="020B0604030504040204" pitchFamily="50" charset="-128"/>
                <a:ea typeface="Meiryo UI" panose="020B0604030504040204" pitchFamily="50" charset="-128"/>
                <a:cs typeface="Arial" pitchFamily="34" charset="0"/>
              </a:rPr>
              <a:t>1-1_</a:t>
            </a:r>
            <a:r>
              <a:rPr kumimoji="1" lang="ja-JP" altLang="en-US" sz="1200" b="1" u="sng" dirty="0">
                <a:latin typeface="Meiryo UI" panose="020B0604030504040204" pitchFamily="50" charset="-128"/>
                <a:ea typeface="Meiryo UI" panose="020B0604030504040204" pitchFamily="50" charset="-128"/>
                <a:cs typeface="Arial" pitchFamily="34" charset="0"/>
              </a:rPr>
              <a:t>アカウント登録申請書 兼 利用規約同意書</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pic>
        <p:nvPicPr>
          <p:cNvPr id="4" name="図 3"/>
          <p:cNvPicPr>
            <a:picLocks noChangeAspect="1"/>
          </p:cNvPicPr>
          <p:nvPr/>
        </p:nvPicPr>
        <p:blipFill>
          <a:blip r:embed="rId2"/>
          <a:stretch>
            <a:fillRect/>
          </a:stretch>
        </p:blipFill>
        <p:spPr>
          <a:xfrm>
            <a:off x="1801091" y="1175838"/>
            <a:ext cx="6303818" cy="4485410"/>
          </a:xfrm>
          <a:prstGeom prst="rect">
            <a:avLst/>
          </a:prstGeom>
        </p:spPr>
      </p:pic>
    </p:spTree>
    <p:extLst>
      <p:ext uri="{BB962C8B-B14F-4D97-AF65-F5344CB8AC3E}">
        <p14:creationId xmlns:p14="http://schemas.microsoft.com/office/powerpoint/2010/main" val="697833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18</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クローズドデータの利用申請は、</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登録ユーザー</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が特定の</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をダウンロードするために必要な手続きです。</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 </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の利用は許可制のため、利用したいデータがある場合はデータセットごとに申請が必要です</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申請手順</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様式</a:t>
            </a:r>
            <a:r>
              <a:rPr kumimoji="1" lang="en-US" altLang="ja-JP" dirty="0">
                <a:latin typeface="Meiryo UI" panose="020B0604030504040204" pitchFamily="50" charset="-128"/>
                <a:ea typeface="Meiryo UI" panose="020B0604030504040204" pitchFamily="50" charset="-128"/>
              </a:rPr>
              <a:t>1-2_</a:t>
            </a:r>
            <a:r>
              <a:rPr kumimoji="1" lang="ja-JP" altLang="en-US" dirty="0">
                <a:latin typeface="Meiryo UI" panose="020B0604030504040204" pitchFamily="50" charset="-128"/>
                <a:ea typeface="Meiryo UI" panose="020B0604030504040204" pitchFamily="50" charset="-128"/>
              </a:rPr>
              <a:t>クローズドデータ利用申請書</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を作成し、メールにて送付ください。</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あて先：</a:t>
            </a:r>
            <a:r>
              <a:rPr kumimoji="1" lang="en-US" altLang="ja-JP" dirty="0">
                <a:latin typeface="Meiryo UI" panose="020B0604030504040204" pitchFamily="50" charset="-128"/>
                <a:ea typeface="Meiryo UI" panose="020B0604030504040204" pitchFamily="50" charset="-128"/>
              </a:rPr>
              <a:t>omy_smartcity@mec.co.jp</a:t>
            </a: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当協議会にて申請内容を確認後、データ登録者に当該申請者にアクセス情報を開示して良いか確認を行います。</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データ登録者から開示承認を得た場合、当協議会は当該申請者のアカウントの</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参照権限を変更してメールで通知します。</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データ登録者から開示承認を得られなかった場合、申請棄却の旨をメールで通知します。</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承諾通知後、当協議会よりデータもしくはアクセス情報を通知します。</a:t>
            </a:r>
            <a:endParaRPr kumimoji="1" lang="ja-JP" altLang="en-US" strike="sngStrike" dirty="0">
              <a:solidFill>
                <a:srgbClr val="FF0000"/>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1.3.</a:t>
            </a:r>
            <a:r>
              <a:rPr kumimoji="1" lang="ja-JP" altLang="en-US" sz="1600" dirty="0">
                <a:latin typeface="Meiryo UI" panose="020B0604030504040204" pitchFamily="50" charset="-128"/>
                <a:ea typeface="Meiryo UI" panose="020B0604030504040204" pitchFamily="50" charset="-128"/>
                <a:cs typeface="Arial" pitchFamily="34" charset="0"/>
              </a:rPr>
              <a:t>　利用方法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1.3.6.</a:t>
            </a:r>
            <a:r>
              <a:rPr kumimoji="1" lang="ja-JP" altLang="en-US" sz="2000" dirty="0">
                <a:latin typeface="Meiryo UI" panose="020B0604030504040204" pitchFamily="50" charset="-128"/>
                <a:ea typeface="Meiryo UI" panose="020B0604030504040204" pitchFamily="50" charset="-128"/>
                <a:cs typeface="Arial" pitchFamily="34" charset="0"/>
              </a:rPr>
              <a:t>　クローズドデータの利用申請</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4101851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3AF3A883-33E7-41A7-8C9D-00AA752A3282}" type="slidenum">
              <a:rPr kumimoji="1" lang="ja-JP" altLang="en-US" smtClean="0"/>
              <a:t>19</a:t>
            </a:fld>
            <a:endParaRPr kumimoji="1" lang="ja-JP" altLang="en-US"/>
          </a:p>
        </p:txBody>
      </p:sp>
      <p:sp>
        <p:nvSpPr>
          <p:cNvPr id="4" name="テキスト ボックス 3"/>
          <p:cNvSpPr txBox="1"/>
          <p:nvPr/>
        </p:nvSpPr>
        <p:spPr>
          <a:xfrm>
            <a:off x="2607973" y="912435"/>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5: </a:t>
            </a:r>
            <a:r>
              <a:rPr kumimoji="1" lang="ja-JP" altLang="en-US" sz="1200" b="1" u="sng" dirty="0">
                <a:latin typeface="Meiryo UI" panose="020B0604030504040204" pitchFamily="50" charset="-128"/>
                <a:ea typeface="Meiryo UI" panose="020B0604030504040204" pitchFamily="50" charset="-128"/>
                <a:cs typeface="Arial" pitchFamily="34" charset="0"/>
              </a:rPr>
              <a:t>様式</a:t>
            </a:r>
            <a:r>
              <a:rPr kumimoji="1" lang="en-US" altLang="ja-JP" sz="1200" b="1" u="sng" dirty="0">
                <a:latin typeface="Meiryo UI" panose="020B0604030504040204" pitchFamily="50" charset="-128"/>
                <a:ea typeface="Meiryo UI" panose="020B0604030504040204" pitchFamily="50" charset="-128"/>
                <a:cs typeface="Arial" pitchFamily="34" charset="0"/>
              </a:rPr>
              <a:t>1-2_</a:t>
            </a:r>
            <a:r>
              <a:rPr kumimoji="1" lang="ja-JP" altLang="en-US" sz="1200" b="1" u="sng" dirty="0">
                <a:latin typeface="Meiryo UI" panose="020B0604030504040204" pitchFamily="50" charset="-128"/>
                <a:ea typeface="Meiryo UI" panose="020B0604030504040204" pitchFamily="50" charset="-128"/>
                <a:cs typeface="Arial" pitchFamily="34" charset="0"/>
              </a:rPr>
              <a:t>クローズドデータ利用申請書</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sp>
        <p:nvSpPr>
          <p:cNvPr id="5" name="テキスト ボックス 4">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1.3.</a:t>
            </a:r>
            <a:r>
              <a:rPr kumimoji="1" lang="ja-JP" altLang="en-US" sz="1600" dirty="0">
                <a:latin typeface="Meiryo UI" panose="020B0604030504040204" pitchFamily="50" charset="-128"/>
                <a:ea typeface="Meiryo UI" panose="020B0604030504040204" pitchFamily="50" charset="-128"/>
                <a:cs typeface="Arial" pitchFamily="34" charset="0"/>
              </a:rPr>
              <a:t>　利用方法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1.3.6.</a:t>
            </a:r>
            <a:r>
              <a:rPr kumimoji="1" lang="ja-JP" altLang="en-US" sz="2000" dirty="0">
                <a:latin typeface="Meiryo UI" panose="020B0604030504040204" pitchFamily="50" charset="-128"/>
                <a:ea typeface="Meiryo UI" panose="020B0604030504040204" pitchFamily="50" charset="-128"/>
                <a:cs typeface="Arial" pitchFamily="34" charset="0"/>
              </a:rPr>
              <a:t>　クローズドデータの利用申請</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9" name="正方形/長方形 8"/>
          <p:cNvSpPr/>
          <p:nvPr/>
        </p:nvSpPr>
        <p:spPr>
          <a:xfrm>
            <a:off x="1064568" y="1129798"/>
            <a:ext cx="7776864" cy="417141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2"/>
          <a:stretch>
            <a:fillRect/>
          </a:stretch>
        </p:blipFill>
        <p:spPr>
          <a:xfrm>
            <a:off x="1805420" y="1193407"/>
            <a:ext cx="6295159" cy="4009159"/>
          </a:xfrm>
          <a:prstGeom prst="rect">
            <a:avLst/>
          </a:prstGeom>
        </p:spPr>
      </p:pic>
    </p:spTree>
    <p:extLst>
      <p:ext uri="{BB962C8B-B14F-4D97-AF65-F5344CB8AC3E}">
        <p14:creationId xmlns:p14="http://schemas.microsoft.com/office/powerpoint/2010/main" val="1119930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20</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b="1" u="sng" dirty="0">
                <a:latin typeface="Meiryo UI" panose="020B0604030504040204" pitchFamily="50" charset="-128"/>
                <a:ea typeface="Meiryo UI" panose="020B0604030504040204" pitchFamily="50" charset="-128"/>
              </a:rPr>
              <a:t>メタデータ取得（</a:t>
            </a:r>
            <a:r>
              <a:rPr kumimoji="1" lang="en-US" altLang="ja-JP" b="1" u="sng" dirty="0">
                <a:latin typeface="Meiryo UI" panose="020B0604030504040204" pitchFamily="50" charset="-128"/>
                <a:ea typeface="Meiryo UI" panose="020B0604030504040204" pitchFamily="50" charset="-128"/>
              </a:rPr>
              <a:t>API</a:t>
            </a:r>
            <a:r>
              <a:rPr kumimoji="1" lang="ja-JP" altLang="en-US" b="1" u="sng" dirty="0">
                <a:latin typeface="Meiryo UI" panose="020B0604030504040204" pitchFamily="50" charset="-128"/>
                <a:ea typeface="Meiryo UI" panose="020B0604030504040204" pitchFamily="50" charset="-128"/>
              </a:rPr>
              <a:t>利用）</a:t>
            </a:r>
            <a:endParaRPr kumimoji="1" lang="en-US" altLang="ja-JP" b="1" u="sng"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データライブラリでは、組織、グループ、データセット、リソース、タグの各メタデータ取得用の</a:t>
            </a:r>
            <a:r>
              <a:rPr kumimoji="1" lang="en-US" altLang="ja-JP" dirty="0">
                <a:latin typeface="Meiryo UI" panose="020B0604030504040204" pitchFamily="50" charset="-128"/>
                <a:ea typeface="Meiryo UI" panose="020B0604030504040204" pitchFamily="50" charset="-128"/>
              </a:rPr>
              <a:t>API</a:t>
            </a:r>
            <a:r>
              <a:rPr kumimoji="1" lang="ja-JP" altLang="en-US" dirty="0">
                <a:latin typeface="Meiryo UI" panose="020B0604030504040204" pitchFamily="50" charset="-128"/>
                <a:ea typeface="Meiryo UI" panose="020B0604030504040204" pitchFamily="50" charset="-128"/>
              </a:rPr>
              <a:t>を提供しています。</a:t>
            </a:r>
          </a:p>
          <a:p>
            <a:pPr marL="742950" lvl="1" indent="-285750">
              <a:spcBef>
                <a:spcPts val="600"/>
              </a:spcBef>
              <a:buFont typeface="Arial" panose="020B0604020202020204" pitchFamily="34" charset="0"/>
              <a:buChar char="•"/>
            </a:pPr>
            <a:r>
              <a:rPr kumimoji="1" lang="en-US" altLang="ja-JP" dirty="0">
                <a:latin typeface="Meiryo UI" panose="020B0604030504040204" pitchFamily="50" charset="-128"/>
                <a:ea typeface="Meiryo UI" panose="020B0604030504040204" pitchFamily="50" charset="-128"/>
              </a:rPr>
              <a:t>API</a:t>
            </a:r>
            <a:r>
              <a:rPr kumimoji="1" lang="ja-JP" altLang="en-US" dirty="0">
                <a:latin typeface="Meiryo UI" panose="020B0604030504040204" pitchFamily="50" charset="-128"/>
                <a:ea typeface="Meiryo UI" panose="020B0604030504040204" pitchFamily="50" charset="-128"/>
              </a:rPr>
              <a:t>を利用することで、</a:t>
            </a:r>
            <a:r>
              <a:rPr kumimoji="1" lang="en-US" altLang="ja-JP" dirty="0">
                <a:latin typeface="Meiryo UI" panose="020B0604030504040204" pitchFamily="50" charset="-128"/>
                <a:ea typeface="Meiryo UI" panose="020B0604030504040204" pitchFamily="50" charset="-128"/>
              </a:rPr>
              <a:t>JSON</a:t>
            </a:r>
            <a:r>
              <a:rPr kumimoji="1" lang="ja-JP" altLang="en-US" dirty="0">
                <a:latin typeface="Meiryo UI" panose="020B0604030504040204" pitchFamily="50" charset="-128"/>
                <a:ea typeface="Meiryo UI" panose="020B0604030504040204" pitchFamily="50" charset="-128"/>
              </a:rPr>
              <a:t>形式でのメタデータが取得できます</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ただし、</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は「クローズドデータ利用申請」により利用許可を得た</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登録ユーザー</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のみ取得可能です</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ユーザー名を引数に指定</a:t>
            </a:r>
            <a:r>
              <a:rPr kumimoji="1" lang="en-US" altLang="ja-JP" dirty="0">
                <a:latin typeface="Meiryo UI" panose="020B0604030504040204" pitchFamily="50" charset="-128"/>
                <a:ea typeface="Meiryo UI" panose="020B0604030504040204" pitchFamily="50" charset="-128"/>
              </a:rPr>
              <a:t>)</a:t>
            </a:r>
            <a:r>
              <a:rPr kumimoji="1" lang="ja-JP" altLang="en-US" dirty="0" err="1">
                <a:latin typeface="Meiryo UI" panose="020B0604030504040204" pitchFamily="50" charset="-128"/>
                <a:ea typeface="Meiryo UI" panose="020B0604030504040204" pitchFamily="50" charset="-128"/>
              </a:rPr>
              <a:t>。</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利用にあたっての詳細情報は「</a:t>
            </a:r>
            <a:r>
              <a:rPr kumimoji="1" lang="en-US" altLang="ja-JP" dirty="0" err="1">
                <a:latin typeface="Meiryo UI" panose="020B0604030504040204" pitchFamily="50" charset="-128"/>
                <a:ea typeface="Meiryo UI" panose="020B0604030504040204" pitchFamily="50" charset="-128"/>
              </a:rPr>
              <a:t>ckan</a:t>
            </a:r>
            <a:r>
              <a:rPr kumimoji="1" lang="en-US" altLang="ja-JP" dirty="0">
                <a:latin typeface="Meiryo UI" panose="020B0604030504040204" pitchFamily="50" charset="-128"/>
                <a:ea typeface="Meiryo UI" panose="020B0604030504040204" pitchFamily="50" charset="-128"/>
              </a:rPr>
              <a:t> API</a:t>
            </a:r>
            <a:r>
              <a:rPr kumimoji="1" lang="ja-JP" altLang="en-US" dirty="0">
                <a:latin typeface="Meiryo UI" panose="020B0604030504040204" pitchFamily="50" charset="-128"/>
                <a:ea typeface="Meiryo UI" panose="020B0604030504040204" pitchFamily="50" charset="-128"/>
              </a:rPr>
              <a:t>の使い方」</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データライブラリに格納</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を</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ご参照ください。</a:t>
            </a: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1.3.</a:t>
            </a:r>
            <a:r>
              <a:rPr kumimoji="1" lang="ja-JP" altLang="en-US" sz="1600" dirty="0">
                <a:latin typeface="Meiryo UI" panose="020B0604030504040204" pitchFamily="50" charset="-128"/>
                <a:ea typeface="Meiryo UI" panose="020B0604030504040204" pitchFamily="50" charset="-128"/>
                <a:cs typeface="Arial" pitchFamily="34" charset="0"/>
              </a:rPr>
              <a:t>　利用方法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1.3.7.</a:t>
            </a:r>
            <a:r>
              <a:rPr kumimoji="1" lang="ja-JP" altLang="en-US" sz="2000" dirty="0">
                <a:latin typeface="Meiryo UI" panose="020B0604030504040204" pitchFamily="50" charset="-128"/>
                <a:ea typeface="Meiryo UI" panose="020B0604030504040204" pitchFamily="50" charset="-128"/>
                <a:cs typeface="Arial" pitchFamily="34" charset="0"/>
              </a:rPr>
              <a:t>　メタデータ取得（</a:t>
            </a:r>
            <a:r>
              <a:rPr kumimoji="1" lang="en-US" altLang="ja-JP" sz="2000" dirty="0">
                <a:latin typeface="Meiryo UI" panose="020B0604030504040204" pitchFamily="50" charset="-128"/>
                <a:ea typeface="Meiryo UI" panose="020B0604030504040204" pitchFamily="50" charset="-128"/>
                <a:cs typeface="Arial" pitchFamily="34" charset="0"/>
              </a:rPr>
              <a:t>API</a:t>
            </a:r>
            <a:r>
              <a:rPr kumimoji="1" lang="ja-JP" altLang="en-US" sz="2000" dirty="0">
                <a:latin typeface="Meiryo UI" panose="020B0604030504040204" pitchFamily="50" charset="-128"/>
                <a:ea typeface="Meiryo UI" panose="020B0604030504040204" pitchFamily="50" charset="-128"/>
                <a:cs typeface="Arial" pitchFamily="34" charset="0"/>
              </a:rPr>
              <a:t>活用）</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3462016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3A926DA-5B80-48B7-B740-505219056C9B}"/>
              </a:ext>
            </a:extLst>
          </p:cNvPr>
          <p:cNvSpPr txBox="1"/>
          <p:nvPr/>
        </p:nvSpPr>
        <p:spPr>
          <a:xfrm>
            <a:off x="416496" y="42906"/>
            <a:ext cx="8928992" cy="276999"/>
          </a:xfrm>
          <a:prstGeom prst="rect">
            <a:avLst/>
          </a:prstGeom>
          <a:noFill/>
          <a:ln>
            <a:noFill/>
          </a:ln>
        </p:spPr>
        <p:txBody>
          <a:bodyPr wrap="square" lIns="0" tIns="0" rIns="0" bIns="0" rtlCol="0">
            <a:spAutoFit/>
          </a:bodyPr>
          <a:lstStyle/>
          <a:p>
            <a:pPr algn="l"/>
            <a:r>
              <a:rPr kumimoji="1" lang="ja-JP" altLang="en-US" dirty="0">
                <a:latin typeface="Meiryo UI" panose="020B0604030504040204" pitchFamily="50" charset="-128"/>
                <a:ea typeface="Meiryo UI" panose="020B0604030504040204" pitchFamily="50" charset="-128"/>
                <a:cs typeface="Arial" pitchFamily="34" charset="0"/>
              </a:rPr>
              <a:t>目次</a:t>
            </a:r>
            <a:endParaRPr kumimoji="1" lang="en-US" altLang="ja-JP" dirty="0">
              <a:latin typeface="Meiryo UI" panose="020B0604030504040204" pitchFamily="50" charset="-128"/>
              <a:ea typeface="Meiryo UI" panose="020B0604030504040204" pitchFamily="50" charset="-128"/>
              <a:cs typeface="Arial" pitchFamily="34" charset="0"/>
            </a:endParaRPr>
          </a:p>
        </p:txBody>
      </p:sp>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21</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399273" y="1124744"/>
            <a:ext cx="9145015" cy="4392488"/>
          </a:xfrm>
          <a:prstGeom prst="rect">
            <a:avLst/>
          </a:prstGeom>
          <a:no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kumimoji="1" lang="ja-JP" altLang="en-US" sz="2400" b="1" dirty="0">
                <a:solidFill>
                  <a:schemeClr val="bg1">
                    <a:lumMod val="75000"/>
                  </a:schemeClr>
                </a:solidFill>
                <a:latin typeface="Meiryo UI" panose="020B0604030504040204" pitchFamily="50" charset="-128"/>
                <a:ea typeface="Meiryo UI" panose="020B0604030504040204" pitchFamily="50" charset="-128"/>
              </a:rPr>
              <a:t>データ利用編</a:t>
            </a:r>
            <a:endParaRPr kumimoji="1" lang="en-US" altLang="ja-JP" sz="2400" b="1" dirty="0">
              <a:solidFill>
                <a:schemeClr val="bg1">
                  <a:lumMod val="75000"/>
                </a:schemeClr>
              </a:solidFill>
              <a:latin typeface="Meiryo UI" panose="020B0604030504040204" pitchFamily="50" charset="-128"/>
              <a:ea typeface="Meiryo UI" panose="020B0604030504040204" pitchFamily="50" charset="-128"/>
            </a:endParaRPr>
          </a:p>
          <a:p>
            <a:pPr lvl="1"/>
            <a:r>
              <a:rPr kumimoji="1" lang="en-US" altLang="ja-JP" sz="2000" b="1" dirty="0">
                <a:solidFill>
                  <a:schemeClr val="bg1">
                    <a:lumMod val="75000"/>
                  </a:schemeClr>
                </a:solidFill>
                <a:latin typeface="Meiryo UI" panose="020B0604030504040204" pitchFamily="50" charset="-128"/>
                <a:ea typeface="Meiryo UI" panose="020B0604030504040204" pitchFamily="50" charset="-128"/>
              </a:rPr>
              <a:t>1.1. </a:t>
            </a:r>
            <a:r>
              <a:rPr kumimoji="1" lang="ja-JP" altLang="en-US" sz="2000" b="1" dirty="0">
                <a:solidFill>
                  <a:schemeClr val="bg1">
                    <a:lumMod val="75000"/>
                  </a:schemeClr>
                </a:solidFill>
                <a:latin typeface="Meiryo UI" panose="020B0604030504040204" pitchFamily="50" charset="-128"/>
                <a:ea typeface="Meiryo UI" panose="020B0604030504040204" pitchFamily="50" charset="-128"/>
              </a:rPr>
              <a:t>はじめに</a:t>
            </a:r>
            <a:endParaRPr kumimoji="1" lang="en-US" altLang="ja-JP" sz="2000" b="1" dirty="0">
              <a:solidFill>
                <a:schemeClr val="bg1">
                  <a:lumMod val="75000"/>
                </a:schemeClr>
              </a:solidFill>
              <a:latin typeface="Meiryo UI" panose="020B0604030504040204" pitchFamily="50" charset="-128"/>
              <a:ea typeface="Meiryo UI" panose="020B0604030504040204" pitchFamily="50" charset="-128"/>
            </a:endParaRPr>
          </a:p>
          <a:p>
            <a:pPr lvl="1"/>
            <a:r>
              <a:rPr kumimoji="1" lang="en-US" altLang="ja-JP" sz="2000" b="1" dirty="0">
                <a:solidFill>
                  <a:schemeClr val="bg1">
                    <a:lumMod val="75000"/>
                  </a:schemeClr>
                </a:solidFill>
                <a:latin typeface="Meiryo UI" panose="020B0604030504040204" pitchFamily="50" charset="-128"/>
                <a:ea typeface="Meiryo UI" panose="020B0604030504040204" pitchFamily="50" charset="-128"/>
              </a:rPr>
              <a:t>1.2. </a:t>
            </a:r>
            <a:r>
              <a:rPr kumimoji="1" lang="ja-JP" altLang="en-US" sz="2000" b="1" dirty="0">
                <a:solidFill>
                  <a:schemeClr val="bg1">
                    <a:lumMod val="75000"/>
                  </a:schemeClr>
                </a:solidFill>
                <a:latin typeface="Meiryo UI" panose="020B0604030504040204" pitchFamily="50" charset="-128"/>
                <a:ea typeface="Meiryo UI" panose="020B0604030504040204" pitchFamily="50" charset="-128"/>
              </a:rPr>
              <a:t>利用にあたってのご依頼</a:t>
            </a:r>
            <a:endParaRPr kumimoji="1" lang="en-US" altLang="ja-JP" sz="2000" b="1" dirty="0">
              <a:solidFill>
                <a:schemeClr val="bg1">
                  <a:lumMod val="75000"/>
                </a:schemeClr>
              </a:solidFill>
              <a:latin typeface="Meiryo UI" panose="020B0604030504040204" pitchFamily="50" charset="-128"/>
              <a:ea typeface="Meiryo UI" panose="020B0604030504040204" pitchFamily="50" charset="-128"/>
            </a:endParaRPr>
          </a:p>
          <a:p>
            <a:pPr lvl="1"/>
            <a:r>
              <a:rPr kumimoji="1" lang="en-US" altLang="ja-JP" sz="2000" b="1" dirty="0">
                <a:solidFill>
                  <a:schemeClr val="bg1">
                    <a:lumMod val="75000"/>
                  </a:schemeClr>
                </a:solidFill>
                <a:latin typeface="Meiryo UI" panose="020B0604030504040204" pitchFamily="50" charset="-128"/>
                <a:ea typeface="Meiryo UI" panose="020B0604030504040204" pitchFamily="50" charset="-128"/>
              </a:rPr>
              <a:t>1.3. </a:t>
            </a:r>
            <a:r>
              <a:rPr kumimoji="1" lang="ja-JP" altLang="en-US" sz="2000" b="1" dirty="0">
                <a:solidFill>
                  <a:schemeClr val="bg1">
                    <a:lumMod val="75000"/>
                  </a:schemeClr>
                </a:solidFill>
                <a:latin typeface="Meiryo UI" panose="020B0604030504040204" pitchFamily="50" charset="-128"/>
                <a:ea typeface="Meiryo UI" panose="020B0604030504040204" pitchFamily="50" charset="-128"/>
              </a:rPr>
              <a:t>利用方法</a:t>
            </a:r>
            <a:endParaRPr kumimoji="1" lang="en-US" altLang="ja-JP" sz="2000" b="1" dirty="0">
              <a:solidFill>
                <a:schemeClr val="bg1">
                  <a:lumMod val="75000"/>
                </a:schemeClr>
              </a:solidFill>
              <a:latin typeface="Meiryo UI" panose="020B0604030504040204" pitchFamily="50" charset="-128"/>
              <a:ea typeface="Meiryo UI" panose="020B0604030504040204" pitchFamily="50" charset="-128"/>
            </a:endParaRPr>
          </a:p>
          <a:p>
            <a:pPr lvl="1"/>
            <a:r>
              <a:rPr kumimoji="1" lang="en-US" altLang="ja-JP" sz="2000" b="1" dirty="0">
                <a:solidFill>
                  <a:schemeClr val="bg1">
                    <a:lumMod val="75000"/>
                  </a:schemeClr>
                </a:solidFill>
                <a:latin typeface="Meiryo UI" panose="020B0604030504040204" pitchFamily="50" charset="-128"/>
                <a:ea typeface="Meiryo UI" panose="020B0604030504040204" pitchFamily="50" charset="-128"/>
              </a:rPr>
              <a:t>1.4. </a:t>
            </a:r>
            <a:r>
              <a:rPr kumimoji="1" lang="ja-JP" altLang="en-US" sz="2000" b="1" dirty="0">
                <a:solidFill>
                  <a:schemeClr val="bg1">
                    <a:lumMod val="75000"/>
                  </a:schemeClr>
                </a:solidFill>
                <a:latin typeface="Meiryo UI" panose="020B0604030504040204" pitchFamily="50" charset="-128"/>
                <a:ea typeface="Meiryo UI" panose="020B0604030504040204" pitchFamily="50" charset="-128"/>
              </a:rPr>
              <a:t>アクセス情報</a:t>
            </a:r>
            <a:endParaRPr kumimoji="1" lang="en-US" altLang="ja-JP" sz="2000" b="1" dirty="0">
              <a:solidFill>
                <a:schemeClr val="bg1">
                  <a:lumMod val="75000"/>
                </a:schemeClr>
              </a:solidFill>
              <a:latin typeface="Meiryo UI" panose="020B0604030504040204" pitchFamily="50" charset="-128"/>
              <a:ea typeface="Meiryo UI" panose="020B0604030504040204" pitchFamily="50" charset="-128"/>
            </a:endParaRPr>
          </a:p>
          <a:p>
            <a:pPr marL="342900" indent="-342900">
              <a:buFont typeface="+mj-lt"/>
              <a:buAutoNum type="arabicPeriod"/>
            </a:pPr>
            <a:endParaRPr kumimoji="1" lang="en-US" altLang="ja-JP" sz="2400" b="1" dirty="0">
              <a:latin typeface="Meiryo UI" panose="020B0604030504040204" pitchFamily="50" charset="-128"/>
              <a:ea typeface="Meiryo UI" panose="020B0604030504040204" pitchFamily="50" charset="-128"/>
            </a:endParaRPr>
          </a:p>
          <a:p>
            <a:pPr marL="342900" indent="-342900">
              <a:buFont typeface="+mj-lt"/>
              <a:buAutoNum type="arabicPeriod"/>
            </a:pPr>
            <a:r>
              <a:rPr kumimoji="1" lang="ja-JP" altLang="en-US" sz="2400" b="1" dirty="0">
                <a:latin typeface="Meiryo UI" panose="020B0604030504040204" pitchFamily="50" charset="-128"/>
                <a:ea typeface="Meiryo UI" panose="020B0604030504040204" pitchFamily="50" charset="-128"/>
              </a:rPr>
              <a:t>データ登録編</a:t>
            </a:r>
            <a:endParaRPr kumimoji="1" lang="en-US" altLang="ja-JP" sz="2400" b="1" dirty="0">
              <a:latin typeface="Meiryo UI" panose="020B0604030504040204" pitchFamily="50" charset="-128"/>
              <a:ea typeface="Meiryo UI" panose="020B0604030504040204" pitchFamily="50" charset="-128"/>
            </a:endParaRPr>
          </a:p>
          <a:p>
            <a:pPr lvl="1"/>
            <a:r>
              <a:rPr kumimoji="1" lang="en-US" altLang="ja-JP" sz="2000" b="1" dirty="0">
                <a:latin typeface="Meiryo UI" panose="020B0604030504040204" pitchFamily="50" charset="-128"/>
                <a:ea typeface="Meiryo UI" panose="020B0604030504040204" pitchFamily="50" charset="-128"/>
              </a:rPr>
              <a:t>2.1. </a:t>
            </a:r>
            <a:r>
              <a:rPr kumimoji="1" lang="ja-JP" altLang="en-US" sz="2000" b="1" dirty="0">
                <a:latin typeface="Meiryo UI" panose="020B0604030504040204" pitchFamily="50" charset="-128"/>
                <a:ea typeface="Meiryo UI" panose="020B0604030504040204" pitchFamily="50" charset="-128"/>
              </a:rPr>
              <a:t>はじめに</a:t>
            </a:r>
            <a:endParaRPr kumimoji="1" lang="en-US" altLang="ja-JP" sz="2000" b="1" dirty="0">
              <a:latin typeface="Meiryo UI" panose="020B0604030504040204" pitchFamily="50" charset="-128"/>
              <a:ea typeface="Meiryo UI" panose="020B0604030504040204" pitchFamily="50" charset="-128"/>
            </a:endParaRPr>
          </a:p>
          <a:p>
            <a:pPr lvl="1"/>
            <a:r>
              <a:rPr kumimoji="1" lang="en-US" altLang="ja-JP" sz="2000" b="1" dirty="0">
                <a:latin typeface="Meiryo UI" panose="020B0604030504040204" pitchFamily="50" charset="-128"/>
                <a:ea typeface="Meiryo UI" panose="020B0604030504040204" pitchFamily="50" charset="-128"/>
              </a:rPr>
              <a:t>2.2.</a:t>
            </a:r>
            <a:r>
              <a:rPr kumimoji="1" lang="ja-JP" altLang="en-US" sz="2000" b="1" dirty="0">
                <a:latin typeface="Meiryo UI" panose="020B0604030504040204" pitchFamily="50" charset="-128"/>
                <a:ea typeface="Meiryo UI" panose="020B0604030504040204" pitchFamily="50" charset="-128"/>
              </a:rPr>
              <a:t> 登録にあたってのご依頼</a:t>
            </a:r>
            <a:endParaRPr kumimoji="1" lang="en-US" altLang="ja-JP" sz="2000" b="1" dirty="0">
              <a:latin typeface="Meiryo UI" panose="020B0604030504040204" pitchFamily="50" charset="-128"/>
              <a:ea typeface="Meiryo UI" panose="020B0604030504040204" pitchFamily="50" charset="-128"/>
            </a:endParaRPr>
          </a:p>
          <a:p>
            <a:pPr lvl="1"/>
            <a:r>
              <a:rPr kumimoji="1" lang="en-US" altLang="ja-JP" sz="2000" b="1" dirty="0">
                <a:latin typeface="Meiryo UI" panose="020B0604030504040204" pitchFamily="50" charset="-128"/>
                <a:ea typeface="Meiryo UI" panose="020B0604030504040204" pitchFamily="50" charset="-128"/>
              </a:rPr>
              <a:t>2.3. </a:t>
            </a:r>
            <a:r>
              <a:rPr kumimoji="1" lang="ja-JP" altLang="en-US" sz="2000" b="1" dirty="0">
                <a:latin typeface="Meiryo UI" panose="020B0604030504040204" pitchFamily="50" charset="-128"/>
                <a:ea typeface="Meiryo UI" panose="020B0604030504040204" pitchFamily="50" charset="-128"/>
              </a:rPr>
              <a:t>登録方法</a:t>
            </a:r>
            <a:endParaRPr kumimoji="1" lang="en-US" altLang="ja-JP" sz="2000" b="1" dirty="0">
              <a:latin typeface="Meiryo UI" panose="020B0604030504040204" pitchFamily="50" charset="-128"/>
              <a:ea typeface="Meiryo UI" panose="020B0604030504040204" pitchFamily="50" charset="-128"/>
            </a:endParaRPr>
          </a:p>
          <a:p>
            <a:endParaRPr kumimoji="1" lang="en-US" altLang="ja-JP" sz="2400" b="1" dirty="0">
              <a:solidFill>
                <a:schemeClr val="bg1">
                  <a:lumMod val="7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47462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p:txBody>
          <a:bodyPr/>
          <a:lstStyle/>
          <a:p>
            <a:fld id="{3AF3A883-33E7-41A7-8C9D-00AA752A3282}" type="slidenum">
              <a:rPr kumimoji="1" lang="ja-JP" altLang="en-US" smtClean="0"/>
              <a:t>22</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399273" y="2564904"/>
            <a:ext cx="9145015" cy="955934"/>
          </a:xfrm>
          <a:prstGeom prst="rect">
            <a:avLst/>
          </a:prstGeom>
          <a:no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2000" b="1" dirty="0">
                <a:latin typeface="Meiryo UI" panose="020B0604030504040204" pitchFamily="50" charset="-128"/>
                <a:ea typeface="Meiryo UI" panose="020B0604030504040204" pitchFamily="50" charset="-128"/>
              </a:rPr>
              <a:t>2. </a:t>
            </a:r>
            <a:r>
              <a:rPr kumimoji="1" lang="ja-JP" altLang="en-US" sz="2000" b="1" dirty="0">
                <a:latin typeface="Meiryo UI" panose="020B0604030504040204" pitchFamily="50" charset="-128"/>
                <a:ea typeface="Meiryo UI" panose="020B0604030504040204" pitchFamily="50" charset="-128"/>
              </a:rPr>
              <a:t>データ登録編</a:t>
            </a:r>
            <a:endParaRPr kumimoji="1" lang="en-US" altLang="ja-JP" sz="2800" b="1" dirty="0">
              <a:latin typeface="Meiryo UI" panose="020B0604030504040204" pitchFamily="50" charset="-128"/>
              <a:ea typeface="Meiryo UI" panose="020B0604030504040204" pitchFamily="50" charset="-128"/>
            </a:endParaRPr>
          </a:p>
          <a:p>
            <a:r>
              <a:rPr kumimoji="1" lang="en-US" altLang="ja-JP" sz="2800" b="1" dirty="0">
                <a:latin typeface="Meiryo UI" panose="020B0604030504040204" pitchFamily="50" charset="-128"/>
                <a:ea typeface="Meiryo UI" panose="020B0604030504040204" pitchFamily="50" charset="-128"/>
              </a:rPr>
              <a:t>2.1. </a:t>
            </a:r>
            <a:r>
              <a:rPr kumimoji="1" lang="ja-JP" altLang="en-US" sz="2800" b="1" dirty="0">
                <a:latin typeface="Meiryo UI" panose="020B0604030504040204" pitchFamily="50" charset="-128"/>
                <a:ea typeface="Meiryo UI" panose="020B0604030504040204" pitchFamily="50" charset="-128"/>
              </a:rPr>
              <a:t>はじめに</a:t>
            </a:r>
          </a:p>
        </p:txBody>
      </p:sp>
      <p:sp>
        <p:nvSpPr>
          <p:cNvPr id="4" name="正方形/長方形 3"/>
          <p:cNvSpPr/>
          <p:nvPr/>
        </p:nvSpPr>
        <p:spPr>
          <a:xfrm>
            <a:off x="1280592" y="3527008"/>
            <a:ext cx="5616624" cy="268202"/>
          </a:xfrm>
          <a:prstGeom prst="rect">
            <a:avLst/>
          </a:prstGeom>
          <a:solidFill>
            <a:schemeClr val="bg1"/>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r>
              <a:rPr kumimoji="1" lang="en-US" altLang="ja-JP" sz="1600" dirty="0">
                <a:solidFill>
                  <a:schemeClr val="tx1"/>
                </a:solidFill>
                <a:latin typeface="Meiryo UI" panose="020B0604030504040204" pitchFamily="50" charset="-128"/>
                <a:ea typeface="Meiryo UI" panose="020B0604030504040204" pitchFamily="50" charset="-128"/>
              </a:rPr>
              <a:t>2.1.1</a:t>
            </a:r>
            <a:r>
              <a:rPr kumimoji="1" lang="ja-JP" altLang="en-US" sz="1600" dirty="0">
                <a:solidFill>
                  <a:schemeClr val="tx1"/>
                </a:solidFill>
                <a:latin typeface="Meiryo UI" panose="020B0604030504040204" pitchFamily="50" charset="-128"/>
                <a:ea typeface="Meiryo UI" panose="020B0604030504040204" pitchFamily="50" charset="-128"/>
              </a:rPr>
              <a:t>　想定読者・留意事項</a:t>
            </a:r>
            <a:endParaRPr kumimoji="1" lang="en-US" altLang="ja-JP" sz="16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52954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23</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2. </a:t>
            </a:r>
            <a:r>
              <a:rPr kumimoji="1" lang="ja-JP" altLang="en-US" dirty="0">
                <a:latin typeface="Meiryo UI" panose="020B0604030504040204" pitchFamily="50" charset="-128"/>
                <a:ea typeface="Meiryo UI" panose="020B0604030504040204" pitchFamily="50" charset="-128"/>
              </a:rPr>
              <a:t>データ登録編」は、デイタライブラリにデータを掲載いただく方（事業者様等）向けの説明です。</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登録手順や注意事項などを明記しており、登録にあたって必要な情報を纏めています。</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データライブラリを通してデータの利活用を促進し、エリアを盛り上げる更なるサービスの創出を図っていくため、積極的なデータ登録をお願いします。</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データの登録をしていただく方は本誌をご一読いただき、不明点や要望等あればメールにてお問い合わせください。</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本サービスは事前の予告なしに内容を変更、削除又は停止を伴う機能拡張等を実施することがあります。あらかじめ御了承ください。</a:t>
            </a: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2.1.</a:t>
            </a:r>
            <a:r>
              <a:rPr kumimoji="1" lang="ja-JP" altLang="en-US" sz="1600" dirty="0">
                <a:latin typeface="Meiryo UI" panose="020B0604030504040204" pitchFamily="50" charset="-128"/>
                <a:ea typeface="Meiryo UI" panose="020B0604030504040204" pitchFamily="50" charset="-128"/>
                <a:cs typeface="Arial" pitchFamily="34" charset="0"/>
              </a:rPr>
              <a:t>　はじめに</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2.1.1.</a:t>
            </a:r>
            <a:r>
              <a:rPr kumimoji="1" lang="ja-JP" altLang="en-US" sz="2000" dirty="0">
                <a:latin typeface="Meiryo UI" panose="020B0604030504040204" pitchFamily="50" charset="-128"/>
                <a:ea typeface="Meiryo UI" panose="020B0604030504040204" pitchFamily="50" charset="-128"/>
                <a:cs typeface="Arial" pitchFamily="34" charset="0"/>
              </a:rPr>
              <a:t>　想定読者・注意事項</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2483383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p:txBody>
          <a:bodyPr/>
          <a:lstStyle/>
          <a:p>
            <a:fld id="{3AF3A883-33E7-41A7-8C9D-00AA752A3282}" type="slidenum">
              <a:rPr kumimoji="1" lang="ja-JP" altLang="en-US" smtClean="0"/>
              <a:t>24</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399273" y="2564904"/>
            <a:ext cx="9145015" cy="955934"/>
          </a:xfrm>
          <a:prstGeom prst="rect">
            <a:avLst/>
          </a:prstGeom>
          <a:no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2000" b="1" dirty="0">
                <a:latin typeface="Meiryo UI" panose="020B0604030504040204" pitchFamily="50" charset="-128"/>
                <a:ea typeface="Meiryo UI" panose="020B0604030504040204" pitchFamily="50" charset="-128"/>
              </a:rPr>
              <a:t>2. </a:t>
            </a:r>
            <a:r>
              <a:rPr kumimoji="1" lang="ja-JP" altLang="en-US" sz="2000" b="1" dirty="0">
                <a:latin typeface="Meiryo UI" panose="020B0604030504040204" pitchFamily="50" charset="-128"/>
                <a:ea typeface="Meiryo UI" panose="020B0604030504040204" pitchFamily="50" charset="-128"/>
              </a:rPr>
              <a:t>データ登録編</a:t>
            </a:r>
            <a:endParaRPr kumimoji="1" lang="en-US" altLang="ja-JP" sz="2800" b="1" dirty="0">
              <a:latin typeface="Meiryo UI" panose="020B0604030504040204" pitchFamily="50" charset="-128"/>
              <a:ea typeface="Meiryo UI" panose="020B0604030504040204" pitchFamily="50" charset="-128"/>
            </a:endParaRPr>
          </a:p>
          <a:p>
            <a:r>
              <a:rPr kumimoji="1" lang="en-US" altLang="ja-JP" sz="2800" b="1" dirty="0">
                <a:latin typeface="Meiryo UI" panose="020B0604030504040204" pitchFamily="50" charset="-128"/>
                <a:ea typeface="Meiryo UI" panose="020B0604030504040204" pitchFamily="50" charset="-128"/>
              </a:rPr>
              <a:t>2.2. </a:t>
            </a:r>
            <a:r>
              <a:rPr kumimoji="1" lang="ja-JP" altLang="en-US" sz="2800" b="1" dirty="0">
                <a:latin typeface="Meiryo UI" panose="020B0604030504040204" pitchFamily="50" charset="-128"/>
                <a:ea typeface="Meiryo UI" panose="020B0604030504040204" pitchFamily="50" charset="-128"/>
              </a:rPr>
              <a:t>データ登録のルール</a:t>
            </a:r>
          </a:p>
        </p:txBody>
      </p:sp>
      <p:sp>
        <p:nvSpPr>
          <p:cNvPr id="4" name="正方形/長方形 3"/>
          <p:cNvSpPr/>
          <p:nvPr/>
        </p:nvSpPr>
        <p:spPr>
          <a:xfrm>
            <a:off x="1352600" y="3520838"/>
            <a:ext cx="5616624" cy="792088"/>
          </a:xfrm>
          <a:prstGeom prst="rect">
            <a:avLst/>
          </a:prstGeom>
          <a:solidFill>
            <a:schemeClr val="bg1"/>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r>
              <a:rPr kumimoji="1" lang="en-US" altLang="ja-JP" sz="1600" dirty="0">
                <a:solidFill>
                  <a:schemeClr val="tx1"/>
                </a:solidFill>
                <a:latin typeface="Meiryo UI" panose="020B0604030504040204" pitchFamily="50" charset="-128"/>
                <a:ea typeface="Meiryo UI" panose="020B0604030504040204" pitchFamily="50" charset="-128"/>
              </a:rPr>
              <a:t>2.2.1</a:t>
            </a:r>
            <a:r>
              <a:rPr kumimoji="1" lang="ja-JP" altLang="en-US" sz="1600" dirty="0">
                <a:solidFill>
                  <a:schemeClr val="tx1"/>
                </a:solidFill>
                <a:latin typeface="Meiryo UI" panose="020B0604030504040204" pitchFamily="50" charset="-128"/>
                <a:ea typeface="Meiryo UI" panose="020B0604030504040204" pitchFamily="50" charset="-128"/>
              </a:rPr>
              <a:t>　登録データの方針</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2.2.2. </a:t>
            </a:r>
            <a:r>
              <a:rPr kumimoji="1" lang="ja-JP" altLang="en-US" sz="1600" dirty="0">
                <a:solidFill>
                  <a:schemeClr val="tx1"/>
                </a:solidFill>
                <a:latin typeface="Meiryo UI" panose="020B0604030504040204" pitchFamily="50" charset="-128"/>
                <a:ea typeface="Meiryo UI" panose="020B0604030504040204" pitchFamily="50" charset="-128"/>
              </a:rPr>
              <a:t>アカウント登録</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2.2.3</a:t>
            </a:r>
            <a:r>
              <a:rPr kumimoji="1" lang="ja-JP" altLang="en-US" sz="1600" dirty="0">
                <a:solidFill>
                  <a:schemeClr val="tx1"/>
                </a:solidFill>
                <a:latin typeface="Meiryo UI" panose="020B0604030504040204" pitchFamily="50" charset="-128"/>
                <a:ea typeface="Meiryo UI" panose="020B0604030504040204" pitchFamily="50" charset="-128"/>
              </a:rPr>
              <a:t>　利用規約</a:t>
            </a:r>
            <a:endParaRPr kumimoji="1" lang="en-US" altLang="ja-JP" sz="16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45327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25</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登録データは</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b="1" dirty="0">
                <a:solidFill>
                  <a:srgbClr val="C00000"/>
                </a:solidFill>
                <a:latin typeface="Meiryo UI" panose="020B0604030504040204" pitchFamily="50" charset="-128"/>
                <a:ea typeface="Meiryo UI" panose="020B0604030504040204" pitchFamily="50" charset="-128"/>
              </a:rPr>
              <a:t>オープンデータ</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と</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b="1" dirty="0">
                <a:solidFill>
                  <a:srgbClr val="C00000"/>
                </a:solidFill>
                <a:latin typeface="Meiryo UI" panose="020B0604030504040204" pitchFamily="50" charset="-128"/>
                <a:ea typeface="Meiryo UI" panose="020B0604030504040204" pitchFamily="50" charset="-128"/>
              </a:rPr>
              <a:t>クローズドデータ</a:t>
            </a:r>
            <a:r>
              <a:rPr kumimoji="1" lang="en-US" altLang="ja-JP" b="1" dirty="0">
                <a:solidFill>
                  <a:srgbClr val="C00000"/>
                </a:solidFill>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a:t>
            </a:r>
            <a:r>
              <a:rPr kumimoji="1" lang="en-US" altLang="ja-JP" dirty="0">
                <a:latin typeface="Meiryo UI" panose="020B0604030504040204" pitchFamily="50" charset="-128"/>
                <a:ea typeface="Meiryo UI" panose="020B0604030504040204" pitchFamily="50" charset="-128"/>
              </a:rPr>
              <a:t>2</a:t>
            </a:r>
            <a:r>
              <a:rPr kumimoji="1" lang="ja-JP" altLang="en-US" dirty="0">
                <a:latin typeface="Meiryo UI" panose="020B0604030504040204" pitchFamily="50" charset="-128"/>
                <a:ea typeface="Meiryo UI" panose="020B0604030504040204" pitchFamily="50" charset="-128"/>
              </a:rPr>
              <a:t>種類に分かれます</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原則は</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オープンデータ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として登録いただき、有償での提供や特定の事業者に限り公開したいといった場合に</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として登録してください。</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さらに、</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はメタデータの公開範囲を設定できます（一般公開 </a:t>
            </a:r>
            <a:r>
              <a:rPr kumimoji="1" lang="en-US" altLang="ja-JP" dirty="0">
                <a:latin typeface="Meiryo UI" panose="020B0604030504040204" pitchFamily="50" charset="-128"/>
                <a:ea typeface="Meiryo UI" panose="020B0604030504040204" pitchFamily="50" charset="-128"/>
              </a:rPr>
              <a:t>or [</a:t>
            </a:r>
            <a:r>
              <a:rPr kumimoji="1" lang="ja-JP" altLang="en-US" dirty="0">
                <a:latin typeface="Meiryo UI" panose="020B0604030504040204" pitchFamily="50" charset="-128"/>
                <a:ea typeface="Meiryo UI" panose="020B0604030504040204" pitchFamily="50" charset="-128"/>
              </a:rPr>
              <a:t>登録ユーザー</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に限り公開）。データの利活用を促進するために、特段の事情がない限り一般公開を推奨します。</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データを登録するためには、あらかじめ「データ登録事業者」の登録が必要です。また、データ登録はデータセットごとに「データ登録申請」をして頂く必要があります。</a:t>
            </a: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2.2.</a:t>
            </a:r>
            <a:r>
              <a:rPr kumimoji="1" lang="ja-JP" altLang="en-US" sz="1600" dirty="0">
                <a:latin typeface="Meiryo UI" panose="020B0604030504040204" pitchFamily="50" charset="-128"/>
                <a:ea typeface="Meiryo UI" panose="020B0604030504040204" pitchFamily="50" charset="-128"/>
                <a:cs typeface="Arial" pitchFamily="34" charset="0"/>
              </a:rPr>
              <a:t>　登録にあたってのご依頼</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2.2.1.</a:t>
            </a:r>
            <a:r>
              <a:rPr kumimoji="1" lang="ja-JP" altLang="en-US" sz="2000" dirty="0">
                <a:latin typeface="Meiryo UI" panose="020B0604030504040204" pitchFamily="50" charset="-128"/>
                <a:ea typeface="Meiryo UI" panose="020B0604030504040204" pitchFamily="50" charset="-128"/>
                <a:cs typeface="Arial" pitchFamily="34" charset="0"/>
              </a:rPr>
              <a:t>　登録データの方針</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15" name="テキスト ボックス 14"/>
          <p:cNvSpPr txBox="1"/>
          <p:nvPr/>
        </p:nvSpPr>
        <p:spPr>
          <a:xfrm>
            <a:off x="1256314" y="3630836"/>
            <a:ext cx="8017259"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1: </a:t>
            </a:r>
            <a:r>
              <a:rPr kumimoji="1" lang="ja-JP" altLang="en-US" sz="1200" b="1" u="sng" dirty="0">
                <a:latin typeface="Meiryo UI" panose="020B0604030504040204" pitchFamily="50" charset="-128"/>
                <a:ea typeface="Meiryo UI" panose="020B0604030504040204" pitchFamily="50" charset="-128"/>
                <a:cs typeface="Arial" pitchFamily="34" charset="0"/>
              </a:rPr>
              <a:t>ユーザー種別とデータ公開範囲</a:t>
            </a:r>
            <a:r>
              <a:rPr kumimoji="1" lang="en-US" altLang="ja-JP" sz="1200" b="1" u="sng" dirty="0">
                <a:latin typeface="Meiryo UI" panose="020B0604030504040204" pitchFamily="50" charset="-128"/>
                <a:ea typeface="Meiryo UI" panose="020B0604030504040204" pitchFamily="50" charset="-128"/>
                <a:cs typeface="Arial" pitchFamily="34" charset="0"/>
              </a:rPr>
              <a:t>(</a:t>
            </a:r>
            <a:r>
              <a:rPr kumimoji="1" lang="ja-JP" altLang="en-US" sz="1200" b="1" u="sng" dirty="0">
                <a:latin typeface="Meiryo UI" panose="020B0604030504040204" pitchFamily="50" charset="-128"/>
                <a:ea typeface="Meiryo UI" panose="020B0604030504040204" pitchFamily="50" charset="-128"/>
                <a:cs typeface="Arial" pitchFamily="34" charset="0"/>
              </a:rPr>
              <a:t>再掲</a:t>
            </a:r>
            <a:r>
              <a:rPr kumimoji="1" lang="en-US" altLang="ja-JP" sz="1200" b="1" u="sng" dirty="0">
                <a:latin typeface="Meiryo UI" panose="020B0604030504040204" pitchFamily="50" charset="-128"/>
                <a:ea typeface="Meiryo UI" panose="020B0604030504040204" pitchFamily="50" charset="-128"/>
                <a:cs typeface="Arial" pitchFamily="34" charset="0"/>
              </a:rPr>
              <a:t>)</a:t>
            </a:r>
          </a:p>
        </p:txBody>
      </p:sp>
      <p:graphicFrame>
        <p:nvGraphicFramePr>
          <p:cNvPr id="12" name="表 11"/>
          <p:cNvGraphicFramePr>
            <a:graphicFrameLocks noGrp="1"/>
          </p:cNvGraphicFramePr>
          <p:nvPr>
            <p:extLst>
              <p:ext uri="{D42A27DB-BD31-4B8C-83A1-F6EECF244321}">
                <p14:modId xmlns:p14="http://schemas.microsoft.com/office/powerpoint/2010/main" val="2144462210"/>
              </p:ext>
            </p:extLst>
          </p:nvPr>
        </p:nvGraphicFramePr>
        <p:xfrm>
          <a:off x="992560" y="3861048"/>
          <a:ext cx="8496943" cy="1844040"/>
        </p:xfrm>
        <a:graphic>
          <a:graphicData uri="http://schemas.openxmlformats.org/drawingml/2006/table">
            <a:tbl>
              <a:tblPr firstRow="1" bandRow="1">
                <a:tableStyleId>{69D073F8-1565-44D7-B386-08B59EADF2EE}</a:tableStyleId>
              </a:tblPr>
              <a:tblGrid>
                <a:gridCol w="1000255">
                  <a:extLst>
                    <a:ext uri="{9D8B030D-6E8A-4147-A177-3AD203B41FA5}">
                      <a16:colId xmlns:a16="http://schemas.microsoft.com/office/drawing/2014/main" val="3958183156"/>
                    </a:ext>
                  </a:extLst>
                </a:gridCol>
                <a:gridCol w="1249448">
                  <a:extLst>
                    <a:ext uri="{9D8B030D-6E8A-4147-A177-3AD203B41FA5}">
                      <a16:colId xmlns:a16="http://schemas.microsoft.com/office/drawing/2014/main" val="895364128"/>
                    </a:ext>
                  </a:extLst>
                </a:gridCol>
                <a:gridCol w="1249448">
                  <a:extLst>
                    <a:ext uri="{9D8B030D-6E8A-4147-A177-3AD203B41FA5}">
                      <a16:colId xmlns:a16="http://schemas.microsoft.com/office/drawing/2014/main" val="103997791"/>
                    </a:ext>
                  </a:extLst>
                </a:gridCol>
                <a:gridCol w="1249448">
                  <a:extLst>
                    <a:ext uri="{9D8B030D-6E8A-4147-A177-3AD203B41FA5}">
                      <a16:colId xmlns:a16="http://schemas.microsoft.com/office/drawing/2014/main" val="632804549"/>
                    </a:ext>
                  </a:extLst>
                </a:gridCol>
                <a:gridCol w="1249448">
                  <a:extLst>
                    <a:ext uri="{9D8B030D-6E8A-4147-A177-3AD203B41FA5}">
                      <a16:colId xmlns:a16="http://schemas.microsoft.com/office/drawing/2014/main" val="1945557240"/>
                    </a:ext>
                  </a:extLst>
                </a:gridCol>
                <a:gridCol w="1249448">
                  <a:extLst>
                    <a:ext uri="{9D8B030D-6E8A-4147-A177-3AD203B41FA5}">
                      <a16:colId xmlns:a16="http://schemas.microsoft.com/office/drawing/2014/main" val="495126386"/>
                    </a:ext>
                  </a:extLst>
                </a:gridCol>
                <a:gridCol w="1249448">
                  <a:extLst>
                    <a:ext uri="{9D8B030D-6E8A-4147-A177-3AD203B41FA5}">
                      <a16:colId xmlns:a16="http://schemas.microsoft.com/office/drawing/2014/main" val="589213303"/>
                    </a:ext>
                  </a:extLst>
                </a:gridCol>
              </a:tblGrid>
              <a:tr h="204845">
                <a:tc rowSpan="2">
                  <a:txBody>
                    <a:bodyPr/>
                    <a:lstStyle/>
                    <a:p>
                      <a:endParaRPr kumimoji="1" lang="ja-JP" alt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tcPr>
                </a:tc>
                <a:tc gridSpan="2">
                  <a:txBody>
                    <a:bodyPr/>
                    <a:lstStyle/>
                    <a:p>
                      <a:r>
                        <a:rPr kumimoji="1" lang="ja-JP" altLang="en-US" sz="1100" dirty="0">
                          <a:solidFill>
                            <a:schemeClr val="tx1"/>
                          </a:solidFill>
                        </a:rPr>
                        <a:t>オープンデータ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h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kumimoji="1" lang="ja-JP" altLang="en-US" sz="1100" dirty="0">
                          <a:solidFill>
                            <a:schemeClr val="tx1"/>
                          </a:solidFill>
                        </a:rPr>
                        <a:t>クローズドデータ</a:t>
                      </a:r>
                      <a:r>
                        <a:rPr kumimoji="1" lang="en-US" altLang="ja-JP" sz="1000" dirty="0">
                          <a:solidFill>
                            <a:schemeClr val="tx1"/>
                          </a:solidFill>
                        </a:rPr>
                        <a:t>(</a:t>
                      </a:r>
                      <a:r>
                        <a:rPr kumimoji="1" lang="ja-JP" altLang="en-US" sz="1000" dirty="0">
                          <a:solidFill>
                            <a:schemeClr val="tx1"/>
                          </a:solidFill>
                        </a:rPr>
                        <a:t>メタデータ</a:t>
                      </a:r>
                      <a:r>
                        <a:rPr kumimoji="1" lang="ja-JP" altLang="en-US" sz="1100" dirty="0">
                          <a:solidFill>
                            <a:schemeClr val="tx1"/>
                          </a:solidFill>
                        </a:rPr>
                        <a:t>公開</a:t>
                      </a:r>
                      <a:r>
                        <a:rPr kumimoji="1" lang="en-US" altLang="ja-JP" sz="1000" dirty="0">
                          <a:solidFill>
                            <a:schemeClr val="tx1"/>
                          </a:solidFill>
                        </a:rPr>
                        <a:t>)</a:t>
                      </a:r>
                      <a:endParaRPr kumimoji="1" lang="ja-JP" alt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kumimoji="1" lang="ja-JP" altLang="en-US" sz="1100" strike="noStrike" dirty="0">
                          <a:solidFill>
                            <a:schemeClr val="tx1"/>
                          </a:solidFill>
                        </a:rPr>
                        <a:t>クローズドデータ</a:t>
                      </a:r>
                      <a:r>
                        <a:rPr kumimoji="1" lang="en-US" altLang="ja-JP" sz="1000" strike="noStrike" dirty="0">
                          <a:solidFill>
                            <a:schemeClr val="tx1"/>
                          </a:solidFill>
                        </a:rPr>
                        <a:t>(</a:t>
                      </a:r>
                      <a:r>
                        <a:rPr kumimoji="1" lang="ja-JP" altLang="en-US" sz="1000" strike="noStrike" dirty="0">
                          <a:solidFill>
                            <a:schemeClr val="tx1"/>
                          </a:solidFill>
                        </a:rPr>
                        <a:t>メタデータ</a:t>
                      </a:r>
                      <a:r>
                        <a:rPr kumimoji="1" lang="ja-JP" altLang="en-US" sz="1100" strike="noStrike" dirty="0">
                          <a:solidFill>
                            <a:schemeClr val="tx1"/>
                          </a:solidFill>
                        </a:rPr>
                        <a:t>非公開</a:t>
                      </a:r>
                      <a:r>
                        <a:rPr kumimoji="1" lang="en-US" altLang="ja-JP" sz="1000" strike="noStrike" dirty="0">
                          <a:solidFill>
                            <a:schemeClr val="tx1"/>
                          </a:solidFill>
                        </a:rPr>
                        <a:t>)</a:t>
                      </a:r>
                      <a:endParaRPr kumimoji="1" lang="ja-JP" altLang="en-US" sz="1100"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hMerge="1">
                  <a:txBody>
                    <a:bodyPr/>
                    <a:lstStyle/>
                    <a:p>
                      <a:endParaRPr kumimoji="1" lang="ja-JP" altLang="en-US" sz="1100" strike="sngStrik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169691"/>
                  </a:ext>
                </a:extLst>
              </a:tr>
              <a:tr h="192795">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dirty="0">
                          <a:solidFill>
                            <a:schemeClr val="tx1"/>
                          </a:solidFill>
                        </a:rPr>
                        <a:t>メタデータの閲覧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データの閲覧</a:t>
                      </a:r>
                      <a:r>
                        <a:rPr kumimoji="1" lang="en-US" altLang="ja-JP" sz="1000" dirty="0">
                          <a:solidFill>
                            <a:schemeClr val="tx1"/>
                          </a:solidFill>
                        </a:rPr>
                        <a:t>/DL</a:t>
                      </a:r>
                      <a:endParaRPr kumimoji="1" lang="ja-JP" alt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メタデータの閲覧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データの閲覧</a:t>
                      </a:r>
                      <a:r>
                        <a:rPr kumimoji="1" lang="en-US" altLang="ja-JP" sz="1000" dirty="0">
                          <a:solidFill>
                            <a:schemeClr val="tx1"/>
                          </a:solidFill>
                        </a:rPr>
                        <a:t>/DL</a:t>
                      </a:r>
                      <a:endParaRPr kumimoji="1" lang="ja-JP" alt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メタデータの閲覧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tc>
                  <a:txBody>
                    <a:bodyPr/>
                    <a:lstStyle/>
                    <a:p>
                      <a:r>
                        <a:rPr kumimoji="1" lang="ja-JP" altLang="en-US" sz="1000" dirty="0">
                          <a:solidFill>
                            <a:schemeClr val="tx1"/>
                          </a:solidFill>
                        </a:rPr>
                        <a:t>データの閲覧</a:t>
                      </a:r>
                      <a:r>
                        <a:rPr kumimoji="1" lang="en-US" altLang="ja-JP" sz="1000" dirty="0">
                          <a:solidFill>
                            <a:schemeClr val="tx1"/>
                          </a:solidFill>
                        </a:rPr>
                        <a:t>/DL</a:t>
                      </a:r>
                      <a:endParaRPr kumimoji="1" lang="ja-JP" alt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6F6"/>
                    </a:solidFill>
                  </a:tcPr>
                </a:tc>
                <a:extLst>
                  <a:ext uri="{0D108BD9-81ED-4DB2-BD59-A6C34878D82A}">
                    <a16:rowId xmlns:a16="http://schemas.microsoft.com/office/drawing/2014/main" val="3588279473"/>
                  </a:ext>
                </a:extLst>
              </a:tr>
              <a:tr h="530187">
                <a:tc>
                  <a:txBody>
                    <a:bodyPr/>
                    <a:lstStyle/>
                    <a:p>
                      <a:r>
                        <a:rPr kumimoji="1" lang="ja-JP" altLang="en-US" sz="1100" b="1" dirty="0">
                          <a:solidFill>
                            <a:schemeClr val="tx1"/>
                          </a:solidFill>
                        </a:rPr>
                        <a:t>一般</a:t>
                      </a:r>
                      <a:endParaRPr kumimoji="1" lang="en-US" altLang="ja-JP" sz="1100" b="1" dirty="0">
                        <a:solidFill>
                          <a:schemeClr val="tx1"/>
                        </a:solidFill>
                      </a:endParaRPr>
                    </a:p>
                    <a:p>
                      <a:r>
                        <a:rPr kumimoji="1" lang="ja-JP" altLang="en-US" sz="1100" b="1" dirty="0">
                          <a:solidFill>
                            <a:schemeClr val="tx1"/>
                          </a:solidFill>
                        </a:rPr>
                        <a:t>ユーザー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lnSpc>
                          <a:spcPct val="200000"/>
                        </a:lnSpc>
                      </a:pPr>
                      <a:r>
                        <a:rPr kumimoji="1" lang="ja-JP" altLang="en-US" sz="1600" b="1" dirty="0">
                          <a:solidFill>
                            <a:srgbClr val="002060"/>
                          </a:solidFill>
                        </a:rPr>
                        <a:t>●</a:t>
                      </a:r>
                      <a:endParaRPr kumimoji="1" lang="en-US" altLang="ja-JP" sz="1600"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lnSpc>
                          <a:spcPct val="200000"/>
                        </a:lnSpc>
                      </a:pPr>
                      <a:r>
                        <a:rPr kumimoji="1" lang="ja-JP" altLang="en-US" sz="1600" b="1" dirty="0">
                          <a:solidFill>
                            <a:srgbClr val="00206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lnSpc>
                          <a:spcPct val="100000"/>
                        </a:lnSpc>
                      </a:pPr>
                      <a:r>
                        <a:rPr kumimoji="1" lang="ja-JP" altLang="en-US" sz="1100" b="1" dirty="0">
                          <a:solidFill>
                            <a:srgbClr val="002060"/>
                          </a:solidFill>
                        </a:rPr>
                        <a:t>〇</a:t>
                      </a:r>
                      <a:endParaRPr kumimoji="1" lang="en-US" altLang="ja-JP" sz="1100" b="1" dirty="0">
                        <a:solidFill>
                          <a:srgbClr val="002060"/>
                        </a:solidFill>
                      </a:endParaRPr>
                    </a:p>
                    <a:p>
                      <a:pPr algn="ctr"/>
                      <a:r>
                        <a:rPr kumimoji="1" lang="ja-JP" altLang="en-US" sz="900" dirty="0">
                          <a:solidFill>
                            <a:srgbClr val="002060"/>
                          </a:solidFill>
                        </a:rPr>
                        <a:t>「クローズドデータ一覧」</a:t>
                      </a:r>
                      <a:r>
                        <a:rPr kumimoji="1" lang="en-US" altLang="ja-JP" sz="900" dirty="0">
                          <a:solidFill>
                            <a:srgbClr val="002060"/>
                          </a:solidFill>
                        </a:rPr>
                        <a:t>(p.14)</a:t>
                      </a:r>
                      <a:r>
                        <a:rPr kumimoji="1" lang="ja-JP" altLang="en-US" sz="900" dirty="0">
                          <a:solidFill>
                            <a:srgbClr val="002060"/>
                          </a:solidFill>
                        </a:rPr>
                        <a:t>は</a:t>
                      </a:r>
                      <a:endParaRPr kumimoji="1" lang="en-US" altLang="ja-JP" sz="900" dirty="0">
                        <a:solidFill>
                          <a:srgbClr val="002060"/>
                        </a:solidFill>
                      </a:endParaRPr>
                    </a:p>
                    <a:p>
                      <a:pPr algn="ctr"/>
                      <a:r>
                        <a:rPr kumimoji="1" lang="ja-JP" altLang="en-US" sz="900" dirty="0">
                          <a:solidFill>
                            <a:srgbClr val="002060"/>
                          </a:solidFill>
                        </a:rPr>
                        <a:t>参照可能</a:t>
                      </a:r>
                      <a:endParaRPr kumimoji="1" lang="ja-JP" altLang="en-US" sz="11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r>
                        <a:rPr kumimoji="1" lang="ja-JP" altLang="en-US" sz="1100" b="1" dirty="0">
                          <a:solidFill>
                            <a:srgbClr val="C00000"/>
                          </a:solidFill>
                        </a:rPr>
                        <a:t>✕</a:t>
                      </a:r>
                      <a:endParaRPr kumimoji="1" lang="en-US" altLang="ja-JP" sz="1100" b="1" dirty="0">
                        <a:solidFill>
                          <a:srgbClr val="C00000"/>
                        </a:solidFill>
                      </a:endParaRPr>
                    </a:p>
                    <a:p>
                      <a:pPr algn="ctr"/>
                      <a:r>
                        <a:rPr kumimoji="1" lang="ja-JP" altLang="en-US" sz="900" dirty="0">
                          <a:solidFill>
                            <a:srgbClr val="C00000"/>
                          </a:solidFill>
                        </a:rPr>
                        <a:t>アカウント登録後、データセット</a:t>
                      </a:r>
                      <a:endParaRPr kumimoji="1" lang="en-US" altLang="ja-JP" sz="900" dirty="0">
                        <a:solidFill>
                          <a:srgbClr val="C00000"/>
                        </a:solidFill>
                      </a:endParaRPr>
                    </a:p>
                    <a:p>
                      <a:pPr algn="ctr"/>
                      <a:r>
                        <a:rPr kumimoji="1" lang="ja-JP" altLang="en-US" sz="900" dirty="0">
                          <a:solidFill>
                            <a:srgbClr val="C00000"/>
                          </a:solidFill>
                        </a:rPr>
                        <a:t>ごとに申請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marL="0" indent="0" algn="ctr">
                        <a:lnSpc>
                          <a:spcPct val="250000"/>
                        </a:lnSpc>
                        <a:buFont typeface="Wingdings" panose="05000000000000000000" pitchFamily="2" charset="2"/>
                        <a:buNone/>
                      </a:pPr>
                      <a:r>
                        <a:rPr kumimoji="1" lang="ja-JP" altLang="en-US" sz="1100" b="1" strike="noStrike" dirty="0">
                          <a:solidFill>
                            <a:srgbClr val="C00000"/>
                          </a:solidFill>
                        </a:rPr>
                        <a:t>✕</a:t>
                      </a:r>
                      <a:endParaRPr kumimoji="1" lang="en-US" altLang="ja-JP" sz="1100" b="1" strike="noStrike"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tc>
                  <a:txBody>
                    <a:bodyPr/>
                    <a:lstStyle/>
                    <a:p>
                      <a:pPr algn="ctr">
                        <a:lnSpc>
                          <a:spcPct val="250000"/>
                        </a:lnSpc>
                      </a:pPr>
                      <a:r>
                        <a:rPr kumimoji="1" lang="ja-JP" altLang="en-US" sz="1100" strike="noStrike" dirty="0">
                          <a:solidFill>
                            <a:srgbClr val="C0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FD"/>
                    </a:solidFill>
                  </a:tcPr>
                </a:tc>
                <a:extLst>
                  <a:ext uri="{0D108BD9-81ED-4DB2-BD59-A6C34878D82A}">
                    <a16:rowId xmlns:a16="http://schemas.microsoft.com/office/drawing/2014/main" val="3603876240"/>
                  </a:ext>
                </a:extLst>
              </a:tr>
              <a:tr h="530187">
                <a:tc>
                  <a:txBody>
                    <a:bodyPr/>
                    <a:lstStyle/>
                    <a:p>
                      <a:r>
                        <a:rPr kumimoji="1" lang="ja-JP" altLang="en-US" sz="1100" b="1" dirty="0">
                          <a:solidFill>
                            <a:schemeClr val="tx1"/>
                          </a:solidFill>
                        </a:rPr>
                        <a:t>登録</a:t>
                      </a:r>
                      <a:endParaRPr kumimoji="1" lang="en-US" altLang="ja-JP" sz="1100" b="1" dirty="0">
                        <a:solidFill>
                          <a:schemeClr val="tx1"/>
                        </a:solidFill>
                      </a:endParaRPr>
                    </a:p>
                    <a:p>
                      <a:r>
                        <a:rPr kumimoji="1" lang="ja-JP" altLang="en-US" sz="1100" b="1" dirty="0">
                          <a:solidFill>
                            <a:schemeClr val="tx1"/>
                          </a:solidFill>
                        </a:rPr>
                        <a:t>ユーザー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lnSpc>
                          <a:spcPct val="200000"/>
                        </a:lnSpc>
                      </a:pPr>
                      <a:r>
                        <a:rPr kumimoji="1" lang="ja-JP" altLang="en-US" sz="1600" b="1" dirty="0">
                          <a:solidFill>
                            <a:srgbClr val="002060"/>
                          </a:solidFill>
                        </a:rPr>
                        <a:t>●</a:t>
                      </a:r>
                      <a:endParaRPr kumimoji="1" lang="en-US" altLang="ja-JP" sz="1600"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lnSpc>
                          <a:spcPct val="200000"/>
                        </a:lnSpc>
                      </a:pPr>
                      <a:r>
                        <a:rPr kumimoji="1" lang="ja-JP" altLang="en-US" sz="1600" b="1" dirty="0">
                          <a:solidFill>
                            <a:srgbClr val="00206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marL="0" marR="0" lvl="0" indent="0" algn="ctr" defTabSz="899010" rtl="0" eaLnBrk="1" fontAlgn="auto" latinLnBrk="0" hangingPunct="1">
                        <a:lnSpc>
                          <a:spcPct val="100000"/>
                        </a:lnSpc>
                        <a:spcBef>
                          <a:spcPts val="0"/>
                        </a:spcBef>
                        <a:spcAft>
                          <a:spcPts val="0"/>
                        </a:spcAft>
                        <a:buClrTx/>
                        <a:buSzTx/>
                        <a:buFontTx/>
                        <a:buNone/>
                        <a:tabLst/>
                        <a:defRPr/>
                      </a:pPr>
                      <a:r>
                        <a:rPr kumimoji="1" lang="ja-JP" altLang="en-US" sz="1100" b="1" dirty="0">
                          <a:solidFill>
                            <a:srgbClr val="002060"/>
                          </a:solidFill>
                        </a:rPr>
                        <a:t>〇</a:t>
                      </a:r>
                      <a:endParaRPr kumimoji="1" lang="en-US" altLang="ja-JP" sz="1100" b="1" dirty="0">
                        <a:solidFill>
                          <a:srgbClr val="002060"/>
                        </a:solidFill>
                      </a:endParaRPr>
                    </a:p>
                    <a:p>
                      <a:pPr marL="0" marR="0" lvl="0" indent="0" algn="ctr" defTabSz="899010" rtl="0" eaLnBrk="1" fontAlgn="auto" latinLnBrk="0" hangingPunct="1">
                        <a:lnSpc>
                          <a:spcPct val="100000"/>
                        </a:lnSpc>
                        <a:spcBef>
                          <a:spcPts val="0"/>
                        </a:spcBef>
                        <a:spcAft>
                          <a:spcPts val="0"/>
                        </a:spcAft>
                        <a:buClrTx/>
                        <a:buSzTx/>
                        <a:buFontTx/>
                        <a:buNone/>
                        <a:tabLst/>
                        <a:defRPr/>
                      </a:pPr>
                      <a:r>
                        <a:rPr kumimoji="1" lang="ja-JP" altLang="en-US" sz="900" dirty="0">
                          <a:solidFill>
                            <a:srgbClr val="002060"/>
                          </a:solidFill>
                        </a:rPr>
                        <a:t>「クローズドデータ一覧」</a:t>
                      </a:r>
                      <a:r>
                        <a:rPr kumimoji="1" lang="en-US" altLang="ja-JP" sz="900" dirty="0">
                          <a:solidFill>
                            <a:srgbClr val="002060"/>
                          </a:solidFill>
                        </a:rPr>
                        <a:t>(p.14)</a:t>
                      </a:r>
                      <a:r>
                        <a:rPr kumimoji="1" lang="ja-JP" altLang="en-US" sz="900" dirty="0">
                          <a:solidFill>
                            <a:srgbClr val="002060"/>
                          </a:solidFill>
                        </a:rPr>
                        <a:t>は</a:t>
                      </a:r>
                      <a:endParaRPr kumimoji="1" lang="en-US" altLang="ja-JP" sz="900" dirty="0">
                        <a:solidFill>
                          <a:srgbClr val="002060"/>
                        </a:solidFill>
                      </a:endParaRPr>
                    </a:p>
                    <a:p>
                      <a:pPr marL="0" marR="0" lvl="0" indent="0" algn="ctr" defTabSz="899010" rtl="0" eaLnBrk="1" fontAlgn="auto" latinLnBrk="0" hangingPunct="1">
                        <a:lnSpc>
                          <a:spcPct val="100000"/>
                        </a:lnSpc>
                        <a:spcBef>
                          <a:spcPts val="0"/>
                        </a:spcBef>
                        <a:spcAft>
                          <a:spcPts val="0"/>
                        </a:spcAft>
                        <a:buClrTx/>
                        <a:buSzTx/>
                        <a:buFontTx/>
                        <a:buNone/>
                        <a:tabLst/>
                        <a:defRPr/>
                      </a:pPr>
                      <a:r>
                        <a:rPr kumimoji="1" lang="ja-JP" altLang="en-US" sz="900" dirty="0">
                          <a:solidFill>
                            <a:srgbClr val="002060"/>
                          </a:solidFill>
                        </a:rPr>
                        <a:t>参照可能</a:t>
                      </a:r>
                      <a:endParaRPr kumimoji="1" lang="en-US" altLang="ja-JP" sz="9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r>
                        <a:rPr kumimoji="1" lang="ja-JP" altLang="en-US" sz="1100" b="1" dirty="0">
                          <a:solidFill>
                            <a:srgbClr val="002060"/>
                          </a:solidFill>
                        </a:rPr>
                        <a:t>〇</a:t>
                      </a:r>
                      <a:endParaRPr kumimoji="1" lang="en-US" altLang="ja-JP" sz="1100" b="1" dirty="0">
                        <a:solidFill>
                          <a:srgbClr val="002060"/>
                        </a:solidFill>
                      </a:endParaRPr>
                    </a:p>
                    <a:p>
                      <a:pPr algn="ctr"/>
                      <a:r>
                        <a:rPr kumimoji="1" lang="ja-JP" altLang="en-US" sz="900" dirty="0">
                          <a:solidFill>
                            <a:srgbClr val="002060"/>
                          </a:solidFill>
                        </a:rPr>
                        <a:t>データセット</a:t>
                      </a:r>
                      <a:endParaRPr kumimoji="1" lang="en-US" altLang="ja-JP" sz="900" dirty="0">
                        <a:solidFill>
                          <a:srgbClr val="002060"/>
                        </a:solidFill>
                      </a:endParaRPr>
                    </a:p>
                    <a:p>
                      <a:pPr algn="ctr"/>
                      <a:r>
                        <a:rPr kumimoji="1" lang="ja-JP" altLang="en-US" sz="900" dirty="0">
                          <a:solidFill>
                            <a:srgbClr val="002060"/>
                          </a:solidFill>
                        </a:rPr>
                        <a:t>ごとに申請</a:t>
                      </a:r>
                      <a:endParaRPr kumimoji="1" lang="en-US" altLang="ja-JP" sz="9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lnSpc>
                          <a:spcPct val="100000"/>
                        </a:lnSpc>
                      </a:pPr>
                      <a:r>
                        <a:rPr kumimoji="1" lang="ja-JP" altLang="en-US" sz="1100" b="1" strike="noStrike" dirty="0">
                          <a:solidFill>
                            <a:srgbClr val="002060"/>
                          </a:solidFill>
                        </a:rPr>
                        <a:t>〇</a:t>
                      </a:r>
                      <a:endParaRPr kumimoji="1" lang="en-US" altLang="ja-JP" sz="1100" b="1" strike="noStrike" dirty="0">
                        <a:solidFill>
                          <a:srgbClr val="002060"/>
                        </a:solidFill>
                      </a:endParaRPr>
                    </a:p>
                    <a:p>
                      <a:pPr algn="ctr"/>
                      <a:r>
                        <a:rPr kumimoji="1" lang="ja-JP" altLang="en-US" sz="900" strike="noStrike" dirty="0">
                          <a:solidFill>
                            <a:srgbClr val="002060"/>
                          </a:solidFill>
                        </a:rPr>
                        <a:t>「格納データ一覧</a:t>
                      </a:r>
                      <a:endParaRPr kumimoji="1" lang="en-US" altLang="ja-JP" sz="900" strike="noStrike" dirty="0">
                        <a:solidFill>
                          <a:srgbClr val="002060"/>
                        </a:solidFill>
                      </a:endParaRPr>
                    </a:p>
                    <a:p>
                      <a:pPr algn="ctr"/>
                      <a:r>
                        <a:rPr kumimoji="1" lang="en-US" altLang="ja-JP" sz="900" strike="noStrike" dirty="0">
                          <a:solidFill>
                            <a:srgbClr val="002060"/>
                          </a:solidFill>
                        </a:rPr>
                        <a:t>(</a:t>
                      </a:r>
                      <a:r>
                        <a:rPr kumimoji="1" lang="ja-JP" altLang="en-US" sz="900" strike="noStrike" dirty="0">
                          <a:solidFill>
                            <a:srgbClr val="002060"/>
                          </a:solidFill>
                        </a:rPr>
                        <a:t>非公開メタデータ含む</a:t>
                      </a:r>
                      <a:r>
                        <a:rPr kumimoji="1" lang="en-US" altLang="ja-JP" sz="900" strike="noStrike" dirty="0">
                          <a:solidFill>
                            <a:srgbClr val="002060"/>
                          </a:solidFill>
                        </a:rPr>
                        <a:t>)</a:t>
                      </a:r>
                      <a:r>
                        <a:rPr kumimoji="1" lang="ja-JP" altLang="en-US" sz="900" strike="noStrike" dirty="0">
                          <a:solidFill>
                            <a:srgbClr val="002060"/>
                          </a:solidFill>
                        </a:rPr>
                        <a:t>」は参照可能</a:t>
                      </a:r>
                      <a:endParaRPr kumimoji="1" lang="en-US" altLang="ja-JP" sz="1100" strike="noStrike"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tc>
                  <a:txBody>
                    <a:bodyPr/>
                    <a:lstStyle/>
                    <a:p>
                      <a:pPr algn="ctr"/>
                      <a:r>
                        <a:rPr kumimoji="1" lang="ja-JP" altLang="en-US" sz="1100" b="1"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rPr>
                        <a:t>〇</a:t>
                      </a:r>
                      <a:endParaRPr kumimoji="1" lang="en-US" altLang="ja-JP" sz="900" b="1"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endParaRPr>
                    </a:p>
                    <a:p>
                      <a:pPr algn="ctr"/>
                      <a:r>
                        <a:rPr kumimoji="1" lang="ja-JP" altLang="en-US" sz="900" b="0"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rPr>
                        <a:t>データセット</a:t>
                      </a:r>
                      <a:endParaRPr kumimoji="1" lang="en-US" altLang="ja-JP" sz="900" b="0"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endParaRPr>
                    </a:p>
                    <a:p>
                      <a:pPr algn="ctr"/>
                      <a:r>
                        <a:rPr kumimoji="1" lang="ja-JP" altLang="en-US" sz="900" b="0" i="0" u="none" strike="noStrike" kern="1200" cap="none" spc="0" normalizeH="0" baseline="0" noProof="0" dirty="0">
                          <a:ln>
                            <a:noFill/>
                          </a:ln>
                          <a:solidFill>
                            <a:srgbClr val="002060"/>
                          </a:solidFill>
                          <a:effectLst/>
                          <a:uLnTx/>
                          <a:uFillTx/>
                          <a:latin typeface="Calibri" panose="020F0502020204030204"/>
                          <a:ea typeface="メイリオ" panose="020B0604030504040204" pitchFamily="50" charset="-128"/>
                          <a:cs typeface="+mj-cs"/>
                        </a:rPr>
                        <a:t>ごとに申請</a:t>
                      </a:r>
                      <a:endParaRPr kumimoji="1" lang="ja-JP" altLang="en-US" sz="1050" strike="sngStrike"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BED"/>
                    </a:solidFill>
                  </a:tcPr>
                </a:tc>
                <a:extLst>
                  <a:ext uri="{0D108BD9-81ED-4DB2-BD59-A6C34878D82A}">
                    <a16:rowId xmlns:a16="http://schemas.microsoft.com/office/drawing/2014/main" val="901629787"/>
                  </a:ext>
                </a:extLst>
              </a:tr>
            </a:tbl>
          </a:graphicData>
        </a:graphic>
      </p:graphicFrame>
    </p:spTree>
    <p:extLst>
      <p:ext uri="{BB962C8B-B14F-4D97-AF65-F5344CB8AC3E}">
        <p14:creationId xmlns:p14="http://schemas.microsoft.com/office/powerpoint/2010/main" val="1769915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26</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5760640"/>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データの登録手段は</a:t>
            </a:r>
            <a:r>
              <a:rPr kumimoji="1" lang="en-US" altLang="ja-JP" dirty="0">
                <a:latin typeface="Meiryo UI" panose="020B0604030504040204" pitchFamily="50" charset="-128"/>
                <a:ea typeface="Meiryo UI" panose="020B0604030504040204" pitchFamily="50" charset="-128"/>
              </a:rPr>
              <a:t>3</a:t>
            </a:r>
            <a:r>
              <a:rPr kumimoji="1" lang="ja-JP" altLang="en-US" dirty="0">
                <a:latin typeface="Meiryo UI" panose="020B0604030504040204" pitchFamily="50" charset="-128"/>
                <a:ea typeface="Meiryo UI" panose="020B0604030504040204" pitchFamily="50" charset="-128"/>
              </a:rPr>
              <a:t>つあります。</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en-US" altLang="ja-JP" b="1" dirty="0">
                <a:latin typeface="Meiryo UI" panose="020B0604030504040204" pitchFamily="50" charset="-128"/>
                <a:ea typeface="Meiryo UI" panose="020B0604030504040204" pitchFamily="50" charset="-128"/>
              </a:rPr>
              <a:t>A. </a:t>
            </a:r>
            <a:r>
              <a:rPr kumimoji="1" lang="ja-JP" altLang="en-US" b="1" dirty="0">
                <a:latin typeface="Meiryo UI" panose="020B0604030504040204" pitchFamily="50" charset="-128"/>
                <a:ea typeface="Meiryo UI" panose="020B0604030504040204" pitchFamily="50" charset="-128"/>
              </a:rPr>
              <a:t>データライブラリの環境</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ストレージ</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に格納する場合</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ファイル形式</a:t>
            </a:r>
            <a:r>
              <a:rPr kumimoji="1" lang="en-US" altLang="ja-JP" b="1" dirty="0">
                <a:latin typeface="Meiryo UI" panose="020B0604030504040204" pitchFamily="50" charset="-128"/>
                <a:ea typeface="Meiryo UI" panose="020B0604030504040204" pitchFamily="50" charset="-128"/>
              </a:rPr>
              <a:t>】</a:t>
            </a:r>
          </a:p>
          <a:p>
            <a:pPr marL="1200150" lvl="2" indent="-285750">
              <a:spcBef>
                <a:spcPts val="600"/>
              </a:spcBef>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ファイル形式でのデータ提供の場合には、「</a:t>
            </a:r>
            <a:r>
              <a:rPr kumimoji="1" lang="en-US" altLang="ja-JP" dirty="0">
                <a:latin typeface="Meiryo UI" panose="020B0604030504040204" pitchFamily="50" charset="-128"/>
                <a:ea typeface="Meiryo UI" panose="020B0604030504040204" pitchFamily="50" charset="-128"/>
              </a:rPr>
              <a:t>A</a:t>
            </a:r>
            <a:r>
              <a:rPr kumimoji="1" lang="ja-JP" altLang="en-US" dirty="0">
                <a:latin typeface="Meiryo UI" panose="020B0604030504040204" pitchFamily="50" charset="-128"/>
                <a:ea typeface="Meiryo UI" panose="020B0604030504040204" pitchFamily="50" charset="-128"/>
              </a:rPr>
              <a:t>」を推奨しております。</a:t>
            </a:r>
            <a:endParaRPr kumimoji="1" lang="en-US" altLang="ja-JP" dirty="0">
              <a:latin typeface="Meiryo UI" panose="020B0604030504040204" pitchFamily="50" charset="-128"/>
              <a:ea typeface="Meiryo UI" panose="020B0604030504040204" pitchFamily="50" charset="-128"/>
            </a:endParaRPr>
          </a:p>
          <a:p>
            <a:pPr marL="1200150" lvl="2" indent="-285750">
              <a:spcBef>
                <a:spcPts val="600"/>
              </a:spcBef>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データ登録申請書と合わせて、格納データも提出することで、当協議会が代行してデータライブラリへのアップロードを行います。</a:t>
            </a:r>
            <a:endParaRPr kumimoji="1" lang="en-US" altLang="ja-JP" dirty="0">
              <a:latin typeface="Meiryo UI" panose="020B0604030504040204" pitchFamily="50" charset="-128"/>
              <a:ea typeface="Meiryo UI" panose="020B0604030504040204" pitchFamily="50" charset="-128"/>
            </a:endParaRPr>
          </a:p>
          <a:p>
            <a:pPr marL="1200150" lvl="2" indent="-285750">
              <a:spcBef>
                <a:spcPts val="600"/>
              </a:spcBef>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格納可能なデータサイズには上限があり、</a:t>
            </a:r>
            <a:r>
              <a:rPr kumimoji="1" lang="en-US" altLang="ja-JP" dirty="0">
                <a:latin typeface="Meiryo UI" panose="020B0604030504040204" pitchFamily="50" charset="-128"/>
                <a:ea typeface="Meiryo UI" panose="020B0604030504040204" pitchFamily="50" charset="-128"/>
              </a:rPr>
              <a:t>1</a:t>
            </a:r>
            <a:r>
              <a:rPr kumimoji="1" lang="ja-JP" altLang="en-US" dirty="0">
                <a:latin typeface="Meiryo UI" panose="020B0604030504040204" pitchFamily="50" charset="-128"/>
                <a:ea typeface="Meiryo UI" panose="020B0604030504040204" pitchFamily="50" charset="-128"/>
              </a:rPr>
              <a:t>ファイル</a:t>
            </a:r>
            <a:r>
              <a:rPr kumimoji="1" lang="en-US" altLang="ja-JP" dirty="0">
                <a:latin typeface="Meiryo UI" panose="020B0604030504040204" pitchFamily="50" charset="-128"/>
                <a:ea typeface="Meiryo UI" panose="020B0604030504040204" pitchFamily="50" charset="-128"/>
              </a:rPr>
              <a:t>512MB</a:t>
            </a:r>
            <a:r>
              <a:rPr kumimoji="1" lang="ja-JP" altLang="en-US" dirty="0">
                <a:latin typeface="Meiryo UI" panose="020B0604030504040204" pitchFamily="50" charset="-128"/>
                <a:ea typeface="Meiryo UI" panose="020B0604030504040204" pitchFamily="50" charset="-128"/>
              </a:rPr>
              <a:t>未満となっています。</a:t>
            </a:r>
            <a:endParaRPr kumimoji="1" lang="en-US" altLang="ja-JP" dirty="0">
              <a:latin typeface="Meiryo UI" panose="020B0604030504040204" pitchFamily="50" charset="-128"/>
              <a:ea typeface="Meiryo UI" panose="020B0604030504040204" pitchFamily="50" charset="-128"/>
            </a:endParaRPr>
          </a:p>
          <a:p>
            <a:pPr marL="742950" lvl="1" indent="-285750">
              <a:spcBef>
                <a:spcPts val="1200"/>
              </a:spcBef>
              <a:buFont typeface="Arial" panose="020B0604020202020204" pitchFamily="34" charset="0"/>
              <a:buChar char="•"/>
            </a:pPr>
            <a:r>
              <a:rPr kumimoji="1" lang="en-US" altLang="ja-JP" b="1" dirty="0">
                <a:latin typeface="Meiryo UI" panose="020B0604030504040204" pitchFamily="50" charset="-128"/>
                <a:ea typeface="Meiryo UI" panose="020B0604030504040204" pitchFamily="50" charset="-128"/>
              </a:rPr>
              <a:t>B. </a:t>
            </a:r>
            <a:r>
              <a:rPr kumimoji="1" lang="ja-JP" altLang="en-US" b="1" dirty="0">
                <a:latin typeface="Meiryo UI" panose="020B0604030504040204" pitchFamily="50" charset="-128"/>
                <a:ea typeface="Meiryo UI" panose="020B0604030504040204" pitchFamily="50" charset="-128"/>
              </a:rPr>
              <a:t>データ提供元の環境</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ストレージ</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に格納する場合</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ファイル形式</a:t>
            </a:r>
            <a:r>
              <a:rPr kumimoji="1" lang="en-US" altLang="ja-JP" b="1" dirty="0">
                <a:latin typeface="Meiryo UI" panose="020B0604030504040204" pitchFamily="50" charset="-128"/>
                <a:ea typeface="Meiryo UI" panose="020B0604030504040204" pitchFamily="50" charset="-128"/>
              </a:rPr>
              <a:t>】</a:t>
            </a:r>
          </a:p>
          <a:p>
            <a:pPr marL="1200150" lvl="2" indent="-285750">
              <a:spcBef>
                <a:spcPts val="600"/>
              </a:spcBef>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データ登録申請書と合わせて、アクセス情報</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フォーマット不問</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を提供いただくことで、当協議会が代行してデータライブラリへの掲載を行います。</a:t>
            </a:r>
            <a:endParaRPr kumimoji="1" lang="en-US" altLang="ja-JP" dirty="0">
              <a:latin typeface="Meiryo UI" panose="020B0604030504040204" pitchFamily="50" charset="-128"/>
              <a:ea typeface="Meiryo UI" panose="020B0604030504040204" pitchFamily="50" charset="-128"/>
            </a:endParaRPr>
          </a:p>
          <a:p>
            <a:pPr marL="742950" lvl="1" indent="-285750">
              <a:spcBef>
                <a:spcPts val="1200"/>
              </a:spcBef>
              <a:buFont typeface="Arial" panose="020B0604020202020204" pitchFamily="34" charset="0"/>
              <a:buChar char="•"/>
            </a:pPr>
            <a:r>
              <a:rPr kumimoji="1" lang="en-US" altLang="ja-JP" b="1" dirty="0">
                <a:latin typeface="Meiryo UI" panose="020B0604030504040204" pitchFamily="50" charset="-128"/>
                <a:ea typeface="Meiryo UI" panose="020B0604030504040204" pitchFamily="50" charset="-128"/>
              </a:rPr>
              <a:t>C. </a:t>
            </a:r>
            <a:r>
              <a:rPr kumimoji="1" lang="ja-JP" altLang="en-US" b="1" dirty="0">
                <a:latin typeface="Meiryo UI" panose="020B0604030504040204" pitchFamily="50" charset="-128"/>
                <a:ea typeface="Meiryo UI" panose="020B0604030504040204" pitchFamily="50" charset="-128"/>
              </a:rPr>
              <a:t>データ提供元のデータベースに格納する場合</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データフォーマット形式</a:t>
            </a:r>
            <a:r>
              <a:rPr kumimoji="1" lang="en-US" altLang="ja-JP" b="1" dirty="0">
                <a:latin typeface="Meiryo UI" panose="020B0604030504040204" pitchFamily="50" charset="-128"/>
                <a:ea typeface="Meiryo UI" panose="020B0604030504040204" pitchFamily="50" charset="-128"/>
              </a:rPr>
              <a:t>】</a:t>
            </a:r>
          </a:p>
          <a:p>
            <a:pPr marL="1200150" lvl="2" indent="-285750">
              <a:spcBef>
                <a:spcPts val="600"/>
              </a:spcBef>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データ登録申請書と合わせて、</a:t>
            </a:r>
            <a:r>
              <a:rPr kumimoji="1" lang="en-US" altLang="ja-JP" dirty="0">
                <a:latin typeface="Meiryo UI" panose="020B0604030504040204" pitchFamily="50" charset="-128"/>
                <a:ea typeface="Meiryo UI" panose="020B0604030504040204" pitchFamily="50" charset="-128"/>
              </a:rPr>
              <a:t>API</a:t>
            </a:r>
            <a:r>
              <a:rPr kumimoji="1" lang="ja-JP" altLang="en-US" dirty="0">
                <a:latin typeface="Meiryo UI" panose="020B0604030504040204" pitchFamily="50" charset="-128"/>
                <a:ea typeface="Meiryo UI" panose="020B0604030504040204" pitchFamily="50" charset="-128"/>
              </a:rPr>
              <a:t>仕様書</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フォーマット不問</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を提供いただくことで、当協議会が代行してデータライブラリへの掲載を行います。</a:t>
            </a:r>
            <a:endParaRPr kumimoji="1" lang="en-US" altLang="ja-JP" dirty="0">
              <a:latin typeface="Meiryo UI" panose="020B0604030504040204" pitchFamily="50" charset="-128"/>
              <a:ea typeface="Meiryo UI" panose="020B0604030504040204" pitchFamily="50" charset="-128"/>
            </a:endParaRPr>
          </a:p>
          <a:p>
            <a:pPr marL="1200150" lvl="2" indent="-285750">
              <a:spcBef>
                <a:spcPts val="600"/>
              </a:spcBef>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リアルタイムデータの提供については、現時点では「</a:t>
            </a:r>
            <a:r>
              <a:rPr kumimoji="1" lang="en-US" altLang="ja-JP" dirty="0">
                <a:latin typeface="Meiryo UI" panose="020B0604030504040204" pitchFamily="50" charset="-128"/>
                <a:ea typeface="Meiryo UI" panose="020B0604030504040204" pitchFamily="50" charset="-128"/>
              </a:rPr>
              <a:t>C</a:t>
            </a:r>
            <a:r>
              <a:rPr kumimoji="1" lang="ja-JP" altLang="en-US" dirty="0">
                <a:latin typeface="Meiryo UI" panose="020B0604030504040204" pitchFamily="50" charset="-128"/>
                <a:ea typeface="Meiryo UI" panose="020B0604030504040204" pitchFamily="50" charset="-128"/>
              </a:rPr>
              <a:t>」のみの対応になります。</a:t>
            </a: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2.2.</a:t>
            </a:r>
            <a:r>
              <a:rPr kumimoji="1" lang="ja-JP" altLang="en-US" sz="1600" dirty="0">
                <a:latin typeface="Meiryo UI" panose="020B0604030504040204" pitchFamily="50" charset="-128"/>
                <a:ea typeface="Meiryo UI" panose="020B0604030504040204" pitchFamily="50" charset="-128"/>
                <a:cs typeface="Arial" pitchFamily="34" charset="0"/>
              </a:rPr>
              <a:t>　登録にあたってのご依頼</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2.2.1.</a:t>
            </a:r>
            <a:r>
              <a:rPr kumimoji="1" lang="ja-JP" altLang="en-US" sz="2000" dirty="0">
                <a:latin typeface="Meiryo UI" panose="020B0604030504040204" pitchFamily="50" charset="-128"/>
                <a:ea typeface="Meiryo UI" panose="020B0604030504040204" pitchFamily="50" charset="-128"/>
                <a:cs typeface="Arial" pitchFamily="34" charset="0"/>
              </a:rPr>
              <a:t>　登録データの方針</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1716923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27</a:t>
            </a:fld>
            <a:endParaRPr kumimoji="1" lang="ja-JP" altLang="en-US"/>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2.2.</a:t>
            </a:r>
            <a:r>
              <a:rPr kumimoji="1" lang="ja-JP" altLang="en-US" sz="1600" dirty="0">
                <a:latin typeface="Meiryo UI" panose="020B0604030504040204" pitchFamily="50" charset="-128"/>
                <a:ea typeface="Meiryo UI" panose="020B0604030504040204" pitchFamily="50" charset="-128"/>
                <a:cs typeface="Arial" pitchFamily="34" charset="0"/>
              </a:rPr>
              <a:t>　登録にあたってのご依頼</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2.2.2.</a:t>
            </a:r>
            <a:r>
              <a:rPr kumimoji="1" lang="ja-JP" altLang="en-US" sz="2000" dirty="0">
                <a:latin typeface="Meiryo UI" panose="020B0604030504040204" pitchFamily="50" charset="-128"/>
                <a:ea typeface="Meiryo UI" panose="020B0604030504040204" pitchFamily="50" charset="-128"/>
                <a:cs typeface="Arial" pitchFamily="34" charset="0"/>
              </a:rPr>
              <a:t>　アカウント登録</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5" name="正方形/長方形 4">
            <a:extLst>
              <a:ext uri="{FF2B5EF4-FFF2-40B4-BE49-F238E27FC236}">
                <a16:creationId xmlns:a16="http://schemas.microsoft.com/office/drawing/2014/main" id="{3DF40C89-C86A-4499-AB00-05071399987D}"/>
              </a:ext>
            </a:extLst>
          </p:cNvPr>
          <p:cNvSpPr/>
          <p:nvPr/>
        </p:nvSpPr>
        <p:spPr>
          <a:xfrm>
            <a:off x="814955" y="908720"/>
            <a:ext cx="8313650" cy="5184576"/>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データ登録をするためには、データ登録事業者として事前登録をいただく必要があります。</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様式</a:t>
            </a:r>
            <a:r>
              <a:rPr kumimoji="1" lang="en-US" altLang="ja-JP" b="1" dirty="0">
                <a:latin typeface="Meiryo UI" panose="020B0604030504040204" pitchFamily="50" charset="-128"/>
                <a:ea typeface="Meiryo UI" panose="020B0604030504040204" pitchFamily="50" charset="-128"/>
              </a:rPr>
              <a:t>2-1_</a:t>
            </a:r>
            <a:r>
              <a:rPr kumimoji="1" lang="ja-JP" altLang="en-US" b="1" dirty="0">
                <a:latin typeface="Meiryo UI" panose="020B0604030504040204" pitchFamily="50" charset="-128"/>
                <a:ea typeface="Meiryo UI" panose="020B0604030504040204" pitchFamily="50" charset="-128"/>
              </a:rPr>
              <a:t>データ登録事業者申請書 兼 利用規約同意書</a:t>
            </a:r>
            <a:r>
              <a:rPr kumimoji="1" lang="en-US" altLang="ja-JP" b="1" dirty="0">
                <a:latin typeface="Meiryo UI" panose="020B0604030504040204" pitchFamily="50" charset="-128"/>
                <a:ea typeface="Meiryo UI" panose="020B0604030504040204" pitchFamily="50" charset="-128"/>
              </a:rPr>
              <a:t>]</a:t>
            </a:r>
            <a:r>
              <a:rPr kumimoji="1" lang="ja-JP" altLang="en-US" dirty="0" err="1">
                <a:latin typeface="Meiryo UI" panose="020B0604030504040204" pitchFamily="50" charset="-128"/>
                <a:ea typeface="Meiryo UI" panose="020B0604030504040204" pitchFamily="50" charset="-128"/>
              </a:rPr>
              <a:t>の提</a:t>
            </a:r>
            <a:r>
              <a:rPr kumimoji="1" lang="ja-JP" altLang="en-US" dirty="0">
                <a:latin typeface="Meiryo UI" panose="020B0604030504040204" pitchFamily="50" charset="-128"/>
                <a:ea typeface="Meiryo UI" panose="020B0604030504040204" pitchFamily="50" charset="-128"/>
              </a:rPr>
              <a:t>出をしていただき、</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当協議会が承認することで登録ができます。</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本手続きは、</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様式</a:t>
            </a:r>
            <a:r>
              <a:rPr kumimoji="1" lang="en-US" altLang="ja-JP" dirty="0">
                <a:latin typeface="Meiryo UI" panose="020B0604030504040204" pitchFamily="50" charset="-128"/>
                <a:ea typeface="Meiryo UI" panose="020B0604030504040204" pitchFamily="50" charset="-128"/>
              </a:rPr>
              <a:t>1-1_</a:t>
            </a:r>
            <a:r>
              <a:rPr kumimoji="1" lang="ja-JP" altLang="en-US" dirty="0">
                <a:latin typeface="Meiryo UI" panose="020B0604030504040204" pitchFamily="50" charset="-128"/>
                <a:ea typeface="Meiryo UI" panose="020B0604030504040204" pitchFamily="50" charset="-128"/>
              </a:rPr>
              <a:t>アカウント登録申請書 兼 利用規約同意書</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による</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登録ユーザー</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のための申請とは別のものです。</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endParaRPr kumimoji="1" lang="en-US"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04955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28</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データライブラリ利用にあたっては、「利用規約」を遵守して頂くようお願いいたします。</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内容は本サイトにあります「利用規約」ページをご覧ください。</a:t>
            </a:r>
            <a:endParaRPr kumimoji="1" lang="en-US" altLang="ja-JP" dirty="0">
              <a:latin typeface="Meiryo UI" panose="020B0604030504040204" pitchFamily="50" charset="-128"/>
              <a:ea typeface="Meiryo UI" panose="020B0604030504040204" pitchFamily="50" charset="-128"/>
            </a:endParaRP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本サイトの運営にあたっては、運営者を変更する場合があります。この場合には、登録されているデータ・情報について、運営者に自動承継します。あらかじめご了承ください。</a:t>
            </a: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2.2.</a:t>
            </a:r>
            <a:r>
              <a:rPr kumimoji="1" lang="ja-JP" altLang="en-US" sz="1600" dirty="0">
                <a:latin typeface="Meiryo UI" panose="020B0604030504040204" pitchFamily="50" charset="-128"/>
                <a:ea typeface="Meiryo UI" panose="020B0604030504040204" pitchFamily="50" charset="-128"/>
                <a:cs typeface="Arial" pitchFamily="34" charset="0"/>
              </a:rPr>
              <a:t>　登録にあたってのご依頼</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2.2.2.</a:t>
            </a:r>
            <a:r>
              <a:rPr kumimoji="1" lang="ja-JP" altLang="en-US" sz="2000" dirty="0">
                <a:latin typeface="Meiryo UI" panose="020B0604030504040204" pitchFamily="50" charset="-128"/>
                <a:ea typeface="Meiryo UI" panose="020B0604030504040204" pitchFamily="50" charset="-128"/>
                <a:cs typeface="Arial" pitchFamily="34" charset="0"/>
              </a:rPr>
              <a:t>　利用規約</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2332148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p:txBody>
          <a:bodyPr/>
          <a:lstStyle/>
          <a:p>
            <a:fld id="{3AF3A883-33E7-41A7-8C9D-00AA752A3282}" type="slidenum">
              <a:rPr kumimoji="1" lang="ja-JP" altLang="en-US" smtClean="0"/>
              <a:t>29</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399273" y="2564904"/>
            <a:ext cx="9145015" cy="955934"/>
          </a:xfrm>
          <a:prstGeom prst="rect">
            <a:avLst/>
          </a:prstGeom>
          <a:noFill/>
          <a:ln w="6350">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2000" b="1" dirty="0">
                <a:latin typeface="Meiryo UI" panose="020B0604030504040204" pitchFamily="50" charset="-128"/>
                <a:ea typeface="Meiryo UI" panose="020B0604030504040204" pitchFamily="50" charset="-128"/>
              </a:rPr>
              <a:t>2. </a:t>
            </a:r>
            <a:r>
              <a:rPr kumimoji="1" lang="ja-JP" altLang="en-US" sz="2000" b="1" dirty="0">
                <a:latin typeface="Meiryo UI" panose="020B0604030504040204" pitchFamily="50" charset="-128"/>
                <a:ea typeface="Meiryo UI" panose="020B0604030504040204" pitchFamily="50" charset="-128"/>
              </a:rPr>
              <a:t>データ登録編</a:t>
            </a:r>
            <a:endParaRPr kumimoji="1" lang="en-US" altLang="ja-JP" sz="2800" b="1" dirty="0">
              <a:latin typeface="Meiryo UI" panose="020B0604030504040204" pitchFamily="50" charset="-128"/>
              <a:ea typeface="Meiryo UI" panose="020B0604030504040204" pitchFamily="50" charset="-128"/>
            </a:endParaRPr>
          </a:p>
          <a:p>
            <a:r>
              <a:rPr kumimoji="1" lang="en-US" altLang="ja-JP" sz="2800" b="1" dirty="0">
                <a:latin typeface="Meiryo UI" panose="020B0604030504040204" pitchFamily="50" charset="-128"/>
                <a:ea typeface="Meiryo UI" panose="020B0604030504040204" pitchFamily="50" charset="-128"/>
              </a:rPr>
              <a:t>2.3. </a:t>
            </a:r>
            <a:r>
              <a:rPr kumimoji="1" lang="ja-JP" altLang="en-US" sz="2800" b="1" dirty="0">
                <a:latin typeface="Meiryo UI" panose="020B0604030504040204" pitchFamily="50" charset="-128"/>
                <a:ea typeface="Meiryo UI" panose="020B0604030504040204" pitchFamily="50" charset="-128"/>
              </a:rPr>
              <a:t>登録方法</a:t>
            </a:r>
          </a:p>
        </p:txBody>
      </p:sp>
      <p:sp>
        <p:nvSpPr>
          <p:cNvPr id="4" name="正方形/長方形 3"/>
          <p:cNvSpPr/>
          <p:nvPr/>
        </p:nvSpPr>
        <p:spPr>
          <a:xfrm>
            <a:off x="1352600" y="3573016"/>
            <a:ext cx="5616624" cy="720080"/>
          </a:xfrm>
          <a:prstGeom prst="rect">
            <a:avLst/>
          </a:prstGeom>
          <a:solidFill>
            <a:schemeClr val="bg1"/>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r>
              <a:rPr kumimoji="1" lang="en-US" altLang="ja-JP" sz="1600" dirty="0">
                <a:solidFill>
                  <a:schemeClr val="tx1"/>
                </a:solidFill>
                <a:latin typeface="Meiryo UI" panose="020B0604030504040204" pitchFamily="50" charset="-128"/>
                <a:ea typeface="Meiryo UI" panose="020B0604030504040204" pitchFamily="50" charset="-128"/>
              </a:rPr>
              <a:t>2.3.1</a:t>
            </a:r>
            <a:r>
              <a:rPr kumimoji="1" lang="ja-JP" altLang="en-US" sz="1600" dirty="0">
                <a:solidFill>
                  <a:schemeClr val="tx1"/>
                </a:solidFill>
                <a:latin typeface="Meiryo UI" panose="020B0604030504040204" pitchFamily="50" charset="-128"/>
                <a:ea typeface="Meiryo UI" panose="020B0604030504040204" pitchFamily="50" charset="-128"/>
              </a:rPr>
              <a:t>　登録フロー</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2.3.2</a:t>
            </a:r>
            <a:r>
              <a:rPr kumimoji="1" lang="ja-JP" altLang="en-US" sz="1600" dirty="0">
                <a:solidFill>
                  <a:schemeClr val="tx1"/>
                </a:solidFill>
                <a:latin typeface="Meiryo UI" panose="020B0604030504040204" pitchFamily="50" charset="-128"/>
                <a:ea typeface="Meiryo UI" panose="020B0604030504040204" pitchFamily="50" charset="-128"/>
              </a:rPr>
              <a:t>　データ登録事業者申請</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en-US" altLang="ja-JP" sz="1600" dirty="0">
                <a:solidFill>
                  <a:schemeClr val="tx1"/>
                </a:solidFill>
                <a:latin typeface="Meiryo UI" panose="020B0604030504040204" pitchFamily="50" charset="-128"/>
                <a:ea typeface="Meiryo UI" panose="020B0604030504040204" pitchFamily="50" charset="-128"/>
              </a:rPr>
              <a:t>2.3.3. </a:t>
            </a:r>
            <a:r>
              <a:rPr kumimoji="1" lang="ja-JP" altLang="en-US" sz="1600" dirty="0">
                <a:solidFill>
                  <a:schemeClr val="tx1"/>
                </a:solidFill>
                <a:latin typeface="Meiryo UI" panose="020B0604030504040204" pitchFamily="50" charset="-128"/>
                <a:ea typeface="Meiryo UI" panose="020B0604030504040204" pitchFamily="50" charset="-128"/>
              </a:rPr>
              <a:t>データ登録申請</a:t>
            </a:r>
          </a:p>
        </p:txBody>
      </p:sp>
    </p:spTree>
    <p:extLst>
      <p:ext uri="{BB962C8B-B14F-4D97-AF65-F5344CB8AC3E}">
        <p14:creationId xmlns:p14="http://schemas.microsoft.com/office/powerpoint/2010/main" val="1103746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43808" y="8724656"/>
            <a:ext cx="2227912" cy="365592"/>
          </a:xfrm>
        </p:spPr>
        <p:txBody>
          <a:bodyPr/>
          <a:lstStyle/>
          <a:p>
            <a:fld id="{3AF3A883-33E7-41A7-8C9D-00AA752A3282}" type="slidenum">
              <a:rPr kumimoji="1" lang="ja-JP" altLang="en-US" smtClean="0"/>
              <a:t>30</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mj-ea"/>
              <a:buAutoNum type="circleNumDbPlain"/>
            </a:pPr>
            <a:r>
              <a:rPr kumimoji="1" lang="ja-JP" altLang="en-US" b="1" dirty="0">
                <a:latin typeface="Meiryo UI" panose="020B0604030504040204" pitchFamily="50" charset="-128"/>
                <a:ea typeface="Meiryo UI" panose="020B0604030504040204" pitchFamily="50" charset="-128"/>
              </a:rPr>
              <a:t>事業者登録：</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様式</a:t>
            </a:r>
            <a:r>
              <a:rPr kumimoji="1" lang="en-US" altLang="ja-JP" dirty="0">
                <a:latin typeface="Meiryo UI" panose="020B0604030504040204" pitchFamily="50" charset="-128"/>
                <a:ea typeface="Meiryo UI" panose="020B0604030504040204" pitchFamily="50" charset="-128"/>
              </a:rPr>
              <a:t>2-1_</a:t>
            </a:r>
            <a:r>
              <a:rPr kumimoji="1" lang="ja-JP" altLang="en-US" dirty="0">
                <a:latin typeface="Meiryo UI" panose="020B0604030504040204" pitchFamily="50" charset="-128"/>
                <a:ea typeface="Meiryo UI" panose="020B0604030504040204" pitchFamily="50" charset="-128"/>
              </a:rPr>
              <a:t>データ登録事業者申請書 兼 利用規約同意書</a:t>
            </a:r>
            <a:r>
              <a:rPr kumimoji="1" lang="en-US" altLang="ja-JP" dirty="0">
                <a:latin typeface="Meiryo UI" panose="020B0604030504040204" pitchFamily="50" charset="-128"/>
                <a:ea typeface="Meiryo UI" panose="020B0604030504040204" pitchFamily="50" charset="-128"/>
              </a:rPr>
              <a:t>]</a:t>
            </a:r>
            <a:r>
              <a:rPr kumimoji="1" lang="ja-JP" altLang="en-US" dirty="0" err="1">
                <a:latin typeface="Meiryo UI" panose="020B0604030504040204" pitchFamily="50" charset="-128"/>
                <a:ea typeface="Meiryo UI" panose="020B0604030504040204" pitchFamily="50" charset="-128"/>
              </a:rPr>
              <a:t>を提</a:t>
            </a:r>
            <a:r>
              <a:rPr kumimoji="1" lang="ja-JP" altLang="en-US" dirty="0">
                <a:latin typeface="Meiryo UI" panose="020B0604030504040204" pitchFamily="50" charset="-128"/>
                <a:ea typeface="Meiryo UI" panose="020B0604030504040204" pitchFamily="50" charset="-128"/>
              </a:rPr>
              <a:t>出し、事業者登録を行います。</a:t>
            </a:r>
          </a:p>
          <a:p>
            <a:pPr marL="342900" indent="-342900">
              <a:spcBef>
                <a:spcPts val="600"/>
              </a:spcBef>
              <a:buFont typeface="+mj-ea"/>
              <a:buAutoNum type="circleNumDbPlain"/>
            </a:pPr>
            <a:r>
              <a:rPr kumimoji="1" lang="ja-JP" altLang="en-US" b="1" dirty="0">
                <a:latin typeface="Meiryo UI" panose="020B0604030504040204" pitchFamily="50" charset="-128"/>
                <a:ea typeface="Meiryo UI" panose="020B0604030504040204" pitchFamily="50" charset="-128"/>
              </a:rPr>
              <a:t>データ登録申請：</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データ登録事業者として登録をしたうえで、個別のデータ登録はデータセットごとに</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2-2_</a:t>
            </a:r>
            <a:r>
              <a:rPr kumimoji="1" lang="ja-JP" altLang="en-US" dirty="0">
                <a:latin typeface="Meiryo UI" panose="020B0604030504040204" pitchFamily="50" charset="-128"/>
                <a:ea typeface="Meiryo UI" panose="020B0604030504040204" pitchFamily="50" charset="-128"/>
              </a:rPr>
              <a:t>データ登録申請書」を提出いただきます。</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その後、当協議会が申請内容を確認し、問題がなければ登録作業を行います。</a:t>
            </a:r>
            <a:endParaRPr kumimoji="1" lang="en-US" altLang="ja-JP" dirty="0">
              <a:latin typeface="Meiryo UI" panose="020B0604030504040204" pitchFamily="50" charset="-128"/>
              <a:ea typeface="Meiryo UI" panose="020B0604030504040204" pitchFamily="50" charset="-128"/>
            </a:endParaRPr>
          </a:p>
          <a:p>
            <a:pPr marL="342900" indent="-342900">
              <a:spcBef>
                <a:spcPts val="600"/>
              </a:spcBef>
              <a:buFont typeface="+mj-ea"/>
              <a:buAutoNum type="circleNumDbPlain"/>
            </a:pPr>
            <a:r>
              <a:rPr kumimoji="1" lang="ja-JP" altLang="en-US" b="1" dirty="0">
                <a:latin typeface="Meiryo UI" panose="020B0604030504040204" pitchFamily="50" charset="-128"/>
                <a:ea typeface="Meiryo UI" panose="020B0604030504040204" pitchFamily="50" charset="-128"/>
              </a:rPr>
              <a:t>データ提供確認：</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クローズドデータ</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についてデータ利用者から申請があった場合には、当協議会から</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データ提供の是非をお伺いします。</a:t>
            </a:r>
          </a:p>
        </p:txBody>
      </p:sp>
      <p:sp>
        <p:nvSpPr>
          <p:cNvPr id="10" name="テキスト ボックス 9">
            <a:extLst>
              <a:ext uri="{FF2B5EF4-FFF2-40B4-BE49-F238E27FC236}">
                <a16:creationId xmlns:a16="http://schemas.microsoft.com/office/drawing/2014/main" id="{0AC8E73E-2D8E-461C-96BE-7DC3A03FBCCA}"/>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2.3.</a:t>
            </a:r>
            <a:r>
              <a:rPr kumimoji="1" lang="ja-JP" altLang="en-US" sz="1600" dirty="0">
                <a:latin typeface="Meiryo UI" panose="020B0604030504040204" pitchFamily="50" charset="-128"/>
                <a:ea typeface="Meiryo UI" panose="020B0604030504040204" pitchFamily="50" charset="-128"/>
                <a:cs typeface="Arial" pitchFamily="34" charset="0"/>
              </a:rPr>
              <a:t>　登録方法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2.3.1.</a:t>
            </a:r>
            <a:r>
              <a:rPr kumimoji="1" lang="ja-JP" altLang="en-US" sz="2000" dirty="0">
                <a:latin typeface="Meiryo UI" panose="020B0604030504040204" pitchFamily="50" charset="-128"/>
                <a:ea typeface="Meiryo UI" panose="020B0604030504040204" pitchFamily="50" charset="-128"/>
                <a:cs typeface="Arial" pitchFamily="34" charset="0"/>
              </a:rPr>
              <a:t>　登録フロー</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32" name="テキスト ボックス 31"/>
          <p:cNvSpPr txBox="1"/>
          <p:nvPr/>
        </p:nvSpPr>
        <p:spPr>
          <a:xfrm>
            <a:off x="2570147" y="4194430"/>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6: </a:t>
            </a:r>
            <a:r>
              <a:rPr kumimoji="1" lang="ja-JP" altLang="en-US" sz="1200" b="1" u="sng" dirty="0">
                <a:latin typeface="Meiryo UI" panose="020B0604030504040204" pitchFamily="50" charset="-128"/>
                <a:ea typeface="Meiryo UI" panose="020B0604030504040204" pitchFamily="50" charset="-128"/>
                <a:cs typeface="Arial" pitchFamily="34" charset="0"/>
              </a:rPr>
              <a:t>利用フロー</a:t>
            </a:r>
            <a:r>
              <a:rPr kumimoji="1" lang="en-US" altLang="ja-JP" sz="1200" b="1" u="sng" dirty="0">
                <a:latin typeface="Meiryo UI" panose="020B0604030504040204" pitchFamily="50" charset="-128"/>
                <a:ea typeface="Meiryo UI" panose="020B0604030504040204" pitchFamily="50" charset="-128"/>
                <a:cs typeface="Arial" pitchFamily="34" charset="0"/>
              </a:rPr>
              <a:t>(</a:t>
            </a:r>
            <a:r>
              <a:rPr kumimoji="1" lang="ja-JP" altLang="en-US" sz="1200" b="1" u="sng" dirty="0">
                <a:latin typeface="Meiryo UI" panose="020B0604030504040204" pitchFamily="50" charset="-128"/>
                <a:ea typeface="Meiryo UI" panose="020B0604030504040204" pitchFamily="50" charset="-128"/>
                <a:cs typeface="Arial" pitchFamily="34" charset="0"/>
              </a:rPr>
              <a:t>データ登録</a:t>
            </a:r>
            <a:r>
              <a:rPr kumimoji="1" lang="en-US" altLang="ja-JP" sz="1200" b="1" u="sng" dirty="0">
                <a:latin typeface="Meiryo UI" panose="020B0604030504040204" pitchFamily="50" charset="-128"/>
                <a:ea typeface="Meiryo UI" panose="020B0604030504040204" pitchFamily="50" charset="-128"/>
                <a:cs typeface="Arial" pitchFamily="34" charset="0"/>
              </a:rPr>
              <a:t>)</a:t>
            </a:r>
          </a:p>
        </p:txBody>
      </p:sp>
      <p:sp>
        <p:nvSpPr>
          <p:cNvPr id="68" name="角丸四角形 67"/>
          <p:cNvSpPr/>
          <p:nvPr/>
        </p:nvSpPr>
        <p:spPr>
          <a:xfrm>
            <a:off x="920552" y="4564536"/>
            <a:ext cx="1224136" cy="720080"/>
          </a:xfrm>
          <a:prstGeom prst="round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kumimoji="1" lang="ja-JP" altLang="en-US" sz="1100" dirty="0">
                <a:solidFill>
                  <a:schemeClr val="tx1">
                    <a:lumMod val="75000"/>
                    <a:lumOff val="25000"/>
                  </a:schemeClr>
                </a:solidFill>
                <a:latin typeface="Meiryo UI" panose="020B0604030504040204" pitchFamily="50" charset="-128"/>
                <a:ea typeface="Meiryo UI" panose="020B0604030504040204" pitchFamily="50" charset="-128"/>
              </a:rPr>
              <a:t>公開可能なデータを持つ事業者様</a:t>
            </a:r>
          </a:p>
        </p:txBody>
      </p:sp>
      <p:sp>
        <p:nvSpPr>
          <p:cNvPr id="82" name="角丸四角形 81"/>
          <p:cNvSpPr/>
          <p:nvPr/>
        </p:nvSpPr>
        <p:spPr>
          <a:xfrm>
            <a:off x="3332534" y="4564536"/>
            <a:ext cx="1224136" cy="720080"/>
          </a:xfrm>
          <a:prstGeom prst="round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kumimoji="1" lang="ja-JP" altLang="en-US" sz="1100" dirty="0">
                <a:solidFill>
                  <a:schemeClr val="tx1">
                    <a:lumMod val="75000"/>
                    <a:lumOff val="25000"/>
                  </a:schemeClr>
                </a:solidFill>
                <a:latin typeface="Meiryo UI" panose="020B0604030504040204" pitchFamily="50" charset="-128"/>
                <a:ea typeface="Meiryo UI" panose="020B0604030504040204" pitchFamily="50" charset="-128"/>
              </a:rPr>
              <a:t>「データ登録</a:t>
            </a:r>
            <a:endParaRPr kumimoji="1" lang="en-US" altLang="ja-JP" sz="110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100" dirty="0">
                <a:solidFill>
                  <a:schemeClr val="tx1">
                    <a:lumMod val="75000"/>
                    <a:lumOff val="25000"/>
                  </a:schemeClr>
                </a:solidFill>
                <a:latin typeface="Meiryo UI" panose="020B0604030504040204" pitchFamily="50" charset="-128"/>
                <a:ea typeface="Meiryo UI" panose="020B0604030504040204" pitchFamily="50" charset="-128"/>
              </a:rPr>
              <a:t>事業者」</a:t>
            </a:r>
          </a:p>
        </p:txBody>
      </p:sp>
      <p:sp>
        <p:nvSpPr>
          <p:cNvPr id="83" name="角丸四角形 82"/>
          <p:cNvSpPr/>
          <p:nvPr/>
        </p:nvSpPr>
        <p:spPr>
          <a:xfrm>
            <a:off x="5744516" y="4564536"/>
            <a:ext cx="1224136" cy="720080"/>
          </a:xfrm>
          <a:prstGeom prst="round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cxnSp>
        <p:nvCxnSpPr>
          <p:cNvPr id="84" name="直線コネクタ 83"/>
          <p:cNvCxnSpPr>
            <a:stCxn id="68" idx="3"/>
            <a:endCxn id="82" idx="1"/>
          </p:cNvCxnSpPr>
          <p:nvPr/>
        </p:nvCxnSpPr>
        <p:spPr>
          <a:xfrm>
            <a:off x="2144688" y="4924576"/>
            <a:ext cx="1187846" cy="0"/>
          </a:xfrm>
          <a:prstGeom prst="line">
            <a:avLst/>
          </a:prstGeom>
          <a:ln w="12700">
            <a:solidFill>
              <a:schemeClr val="tx1">
                <a:lumMod val="50000"/>
                <a:lumOff val="50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4549278" y="5084198"/>
            <a:ext cx="1187846" cy="0"/>
          </a:xfrm>
          <a:prstGeom prst="line">
            <a:avLst/>
          </a:prstGeom>
          <a:ln w="12700">
            <a:solidFill>
              <a:schemeClr val="tx1">
                <a:lumMod val="50000"/>
                <a:lumOff val="50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95" name="テキスト ボックス 94"/>
          <p:cNvSpPr txBox="1"/>
          <p:nvPr/>
        </p:nvSpPr>
        <p:spPr>
          <a:xfrm>
            <a:off x="8387458" y="5322694"/>
            <a:ext cx="836102" cy="338554"/>
          </a:xfrm>
          <a:prstGeom prst="rect">
            <a:avLst/>
          </a:prstGeom>
          <a:noFill/>
          <a:ln>
            <a:noFill/>
          </a:ln>
        </p:spPr>
        <p:txBody>
          <a:bodyPr wrap="square" lIns="0" tIns="0" rIns="0" bIns="0" rtlCol="0">
            <a:spAutoFit/>
          </a:bodyPr>
          <a:lstStyle/>
          <a:p>
            <a:pPr algn="l"/>
            <a:r>
              <a:rPr kumimoji="1" lang="ja-JP" altLang="en-US" sz="1100" dirty="0">
                <a:latin typeface="Meiryo UI" panose="020B0604030504040204" pitchFamily="50" charset="-128"/>
                <a:ea typeface="Meiryo UI" panose="020B0604030504040204" pitchFamily="50" charset="-128"/>
                <a:cs typeface="Arial" pitchFamily="34" charset="0"/>
              </a:rPr>
              <a:t>・一般ユーザー</a:t>
            </a:r>
            <a:endParaRPr kumimoji="1" lang="en-US" altLang="ja-JP" sz="1100" dirty="0">
              <a:latin typeface="Meiryo UI" panose="020B0604030504040204" pitchFamily="50" charset="-128"/>
              <a:ea typeface="Meiryo UI" panose="020B0604030504040204" pitchFamily="50" charset="-128"/>
              <a:cs typeface="Arial" pitchFamily="34" charset="0"/>
            </a:endParaRPr>
          </a:p>
          <a:p>
            <a:pPr algn="l"/>
            <a:r>
              <a:rPr kumimoji="1" lang="ja-JP" altLang="en-US" sz="1100" dirty="0">
                <a:latin typeface="Meiryo UI" panose="020B0604030504040204" pitchFamily="50" charset="-128"/>
                <a:ea typeface="Meiryo UI" panose="020B0604030504040204" pitchFamily="50" charset="-128"/>
                <a:cs typeface="Arial" pitchFamily="34" charset="0"/>
              </a:rPr>
              <a:t>・登録ユーザー</a:t>
            </a:r>
          </a:p>
        </p:txBody>
      </p:sp>
      <p:pic>
        <p:nvPicPr>
          <p:cNvPr id="96" name="図 95"/>
          <p:cNvPicPr>
            <a:picLocks noChangeAspect="1"/>
          </p:cNvPicPr>
          <p:nvPr/>
        </p:nvPicPr>
        <p:blipFill>
          <a:blip r:embed="rId2"/>
          <a:stretch>
            <a:fillRect/>
          </a:stretch>
        </p:blipFill>
        <p:spPr>
          <a:xfrm>
            <a:off x="5785156" y="4789322"/>
            <a:ext cx="1142855" cy="263735"/>
          </a:xfrm>
          <a:prstGeom prst="rect">
            <a:avLst/>
          </a:prstGeom>
        </p:spPr>
      </p:pic>
      <p:sp>
        <p:nvSpPr>
          <p:cNvPr id="109" name="角丸四角形 108"/>
          <p:cNvSpPr/>
          <p:nvPr/>
        </p:nvSpPr>
        <p:spPr>
          <a:xfrm>
            <a:off x="8156497" y="4561948"/>
            <a:ext cx="1224136" cy="720080"/>
          </a:xfrm>
          <a:prstGeom prst="round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kumimoji="1" lang="ja-JP" altLang="en-US" sz="1100" dirty="0">
                <a:solidFill>
                  <a:schemeClr val="tx1">
                    <a:lumMod val="75000"/>
                    <a:lumOff val="25000"/>
                  </a:schemeClr>
                </a:solidFill>
                <a:latin typeface="Meiryo UI" panose="020B0604030504040204" pitchFamily="50" charset="-128"/>
                <a:ea typeface="Meiryo UI" panose="020B0604030504040204" pitchFamily="50" charset="-128"/>
              </a:rPr>
              <a:t>データ利用者</a:t>
            </a:r>
            <a:endParaRPr kumimoji="1" lang="en-US" altLang="ja-JP" sz="1100" dirty="0">
              <a:solidFill>
                <a:schemeClr val="tx1">
                  <a:lumMod val="75000"/>
                  <a:lumOff val="25000"/>
                </a:schemeClr>
              </a:solidFill>
              <a:latin typeface="Meiryo UI" panose="020B0604030504040204" pitchFamily="50" charset="-128"/>
              <a:ea typeface="Meiryo UI" panose="020B0604030504040204" pitchFamily="50" charset="-128"/>
            </a:endParaRPr>
          </a:p>
        </p:txBody>
      </p:sp>
      <p:cxnSp>
        <p:nvCxnSpPr>
          <p:cNvPr id="110" name="直線コネクタ 109"/>
          <p:cNvCxnSpPr/>
          <p:nvPr/>
        </p:nvCxnSpPr>
        <p:spPr>
          <a:xfrm flipH="1">
            <a:off x="6968652" y="4622828"/>
            <a:ext cx="1187845" cy="0"/>
          </a:xfrm>
          <a:prstGeom prst="line">
            <a:avLst/>
          </a:prstGeom>
          <a:ln w="12700">
            <a:solidFill>
              <a:schemeClr val="tx1"/>
            </a:solidFill>
            <a:prstDash val="dash"/>
            <a:tailEnd type="triangle" w="med" len="lg"/>
          </a:ln>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flipH="1">
            <a:off x="4550925" y="4751912"/>
            <a:ext cx="1193591" cy="0"/>
          </a:xfrm>
          <a:prstGeom prst="line">
            <a:avLst/>
          </a:prstGeom>
          <a:ln w="12700">
            <a:solidFill>
              <a:schemeClr val="tx1"/>
            </a:solidFill>
            <a:prstDash val="dash"/>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12" name="テキスト ボックス 111"/>
          <p:cNvSpPr txBox="1"/>
          <p:nvPr/>
        </p:nvSpPr>
        <p:spPr>
          <a:xfrm>
            <a:off x="7187507" y="4667128"/>
            <a:ext cx="933845" cy="276999"/>
          </a:xfrm>
          <a:prstGeom prst="rect">
            <a:avLst/>
          </a:prstGeom>
          <a:noFill/>
          <a:ln>
            <a:noFill/>
          </a:ln>
        </p:spPr>
        <p:txBody>
          <a:bodyPr wrap="square" lIns="0" tIns="0" rIns="0" bIns="0" rtlCol="0">
            <a:spAutoFit/>
          </a:bodyPr>
          <a:lstStyle/>
          <a:p>
            <a:pPr algn="l"/>
            <a:r>
              <a:rPr kumimoji="1" lang="ja-JP" altLang="en-US" sz="900" dirty="0">
                <a:latin typeface="Meiryo UI" panose="020B0604030504040204" pitchFamily="50" charset="-128"/>
                <a:ea typeface="Meiryo UI" panose="020B0604030504040204" pitchFamily="50" charset="-128"/>
                <a:cs typeface="Arial" pitchFamily="34" charset="0"/>
              </a:rPr>
              <a:t>クローズドデータ</a:t>
            </a:r>
            <a:endParaRPr kumimoji="1" lang="en-US" altLang="ja-JP" sz="900" dirty="0">
              <a:latin typeface="Meiryo UI" panose="020B0604030504040204" pitchFamily="50" charset="-128"/>
              <a:ea typeface="Meiryo UI" panose="020B0604030504040204" pitchFamily="50" charset="-128"/>
              <a:cs typeface="Arial" pitchFamily="34" charset="0"/>
            </a:endParaRPr>
          </a:p>
          <a:p>
            <a:pPr algn="l"/>
            <a:r>
              <a:rPr kumimoji="1" lang="ja-JP" altLang="en-US" sz="900" dirty="0">
                <a:latin typeface="Meiryo UI" panose="020B0604030504040204" pitchFamily="50" charset="-128"/>
                <a:ea typeface="Meiryo UI" panose="020B0604030504040204" pitchFamily="50" charset="-128"/>
                <a:cs typeface="Arial" pitchFamily="34" charset="0"/>
              </a:rPr>
              <a:t>利用申請</a:t>
            </a:r>
          </a:p>
        </p:txBody>
      </p:sp>
      <p:sp>
        <p:nvSpPr>
          <p:cNvPr id="117" name="テキスト ボックス 116"/>
          <p:cNvSpPr txBox="1"/>
          <p:nvPr/>
        </p:nvSpPr>
        <p:spPr>
          <a:xfrm>
            <a:off x="2288005" y="4751912"/>
            <a:ext cx="897026" cy="169277"/>
          </a:xfrm>
          <a:prstGeom prst="rect">
            <a:avLst/>
          </a:prstGeom>
          <a:noFill/>
          <a:ln>
            <a:noFill/>
          </a:ln>
        </p:spPr>
        <p:txBody>
          <a:bodyPr wrap="square" lIns="0" tIns="0" rIns="0" bIns="0" rtlCol="0">
            <a:spAutoFit/>
          </a:bodyPr>
          <a:lstStyle/>
          <a:p>
            <a:pPr algn="l"/>
            <a:r>
              <a:rPr kumimoji="1" lang="ja-JP" altLang="en-US" sz="1100" b="1" dirty="0">
                <a:latin typeface="Meiryo UI" panose="020B0604030504040204" pitchFamily="50" charset="-128"/>
                <a:ea typeface="Meiryo UI" panose="020B0604030504040204" pitchFamily="50" charset="-128"/>
                <a:cs typeface="Arial" pitchFamily="34" charset="0"/>
              </a:rPr>
              <a:t>①事業者登録</a:t>
            </a:r>
          </a:p>
        </p:txBody>
      </p:sp>
      <p:sp>
        <p:nvSpPr>
          <p:cNvPr id="118" name="テキスト ボックス 117"/>
          <p:cNvSpPr txBox="1"/>
          <p:nvPr/>
        </p:nvSpPr>
        <p:spPr>
          <a:xfrm>
            <a:off x="4656912" y="4894114"/>
            <a:ext cx="1088176" cy="169277"/>
          </a:xfrm>
          <a:prstGeom prst="rect">
            <a:avLst/>
          </a:prstGeom>
          <a:noFill/>
          <a:ln>
            <a:noFill/>
          </a:ln>
        </p:spPr>
        <p:txBody>
          <a:bodyPr wrap="square" lIns="0" tIns="0" rIns="0" bIns="0" rtlCol="0">
            <a:spAutoFit/>
          </a:bodyPr>
          <a:lstStyle/>
          <a:p>
            <a:pPr algn="l"/>
            <a:r>
              <a:rPr kumimoji="1" lang="ja-JP" altLang="en-US" sz="1100" b="1" dirty="0">
                <a:latin typeface="Meiryo UI" panose="020B0604030504040204" pitchFamily="50" charset="-128"/>
                <a:ea typeface="Meiryo UI" panose="020B0604030504040204" pitchFamily="50" charset="-128"/>
                <a:cs typeface="Arial" pitchFamily="34" charset="0"/>
              </a:rPr>
              <a:t>②データ登録申請</a:t>
            </a:r>
          </a:p>
        </p:txBody>
      </p:sp>
      <p:sp>
        <p:nvSpPr>
          <p:cNvPr id="122" name="テキスト ボックス 121"/>
          <p:cNvSpPr txBox="1"/>
          <p:nvPr/>
        </p:nvSpPr>
        <p:spPr>
          <a:xfrm>
            <a:off x="4656912" y="4493263"/>
            <a:ext cx="1088176" cy="169277"/>
          </a:xfrm>
          <a:prstGeom prst="rect">
            <a:avLst/>
          </a:prstGeom>
          <a:noFill/>
          <a:ln>
            <a:noFill/>
          </a:ln>
        </p:spPr>
        <p:txBody>
          <a:bodyPr wrap="square" lIns="0" tIns="0" rIns="0" bIns="0" rtlCol="0">
            <a:spAutoFit/>
          </a:bodyPr>
          <a:lstStyle/>
          <a:p>
            <a:pPr algn="l"/>
            <a:r>
              <a:rPr kumimoji="1" lang="ja-JP" altLang="en-US" sz="1100" b="1" dirty="0">
                <a:latin typeface="Meiryo UI" panose="020B0604030504040204" pitchFamily="50" charset="-128"/>
                <a:ea typeface="Meiryo UI" panose="020B0604030504040204" pitchFamily="50" charset="-128"/>
                <a:cs typeface="Arial" pitchFamily="34" charset="0"/>
              </a:rPr>
              <a:t>③データ提供確認</a:t>
            </a:r>
          </a:p>
        </p:txBody>
      </p:sp>
      <p:sp>
        <p:nvSpPr>
          <p:cNvPr id="125" name="テキスト ボックス 124"/>
          <p:cNvSpPr txBox="1"/>
          <p:nvPr/>
        </p:nvSpPr>
        <p:spPr>
          <a:xfrm>
            <a:off x="7068321" y="4431401"/>
            <a:ext cx="1088176" cy="169277"/>
          </a:xfrm>
          <a:prstGeom prst="rect">
            <a:avLst/>
          </a:prstGeom>
          <a:noFill/>
          <a:ln>
            <a:noFill/>
          </a:ln>
        </p:spPr>
        <p:txBody>
          <a:bodyPr wrap="square" lIns="0" tIns="0" rIns="0" bIns="0" rtlCol="0">
            <a:spAutoFit/>
          </a:bodyPr>
          <a:lstStyle/>
          <a:p>
            <a:pPr algn="l"/>
            <a:r>
              <a:rPr kumimoji="1" lang="ja-JP" altLang="en-US" sz="1100" b="1" dirty="0">
                <a:latin typeface="Meiryo UI" panose="020B0604030504040204" pitchFamily="50" charset="-128"/>
                <a:ea typeface="Meiryo UI" panose="020B0604030504040204" pitchFamily="50" charset="-128"/>
                <a:cs typeface="Arial" pitchFamily="34" charset="0"/>
              </a:rPr>
              <a:t>③データ提供確認</a:t>
            </a:r>
          </a:p>
        </p:txBody>
      </p:sp>
    </p:spTree>
    <p:extLst>
      <p:ext uri="{BB962C8B-B14F-4D97-AF65-F5344CB8AC3E}">
        <p14:creationId xmlns:p14="http://schemas.microsoft.com/office/powerpoint/2010/main" val="3589211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31</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b="1" u="sng" dirty="0">
                <a:latin typeface="Meiryo UI" panose="020B0604030504040204" pitchFamily="50" charset="-128"/>
                <a:ea typeface="Meiryo UI" panose="020B0604030504040204" pitchFamily="50" charset="-128"/>
              </a:rPr>
              <a:t>データ登録事業者の登録</a:t>
            </a:r>
            <a:endParaRPr kumimoji="1" lang="en-US" altLang="ja-JP" b="1" u="sng"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データ登録時に必須な手続きです（初回のみ）</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申請手順</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「利用規約」をご確認ください。</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「様式</a:t>
            </a:r>
            <a:r>
              <a:rPr kumimoji="1" lang="en-US" altLang="ja-JP" dirty="0">
                <a:latin typeface="Meiryo UI" panose="020B0604030504040204" pitchFamily="50" charset="-128"/>
                <a:ea typeface="Meiryo UI" panose="020B0604030504040204" pitchFamily="50" charset="-128"/>
              </a:rPr>
              <a:t>1-2_</a:t>
            </a:r>
            <a:r>
              <a:rPr kumimoji="1" lang="ja-JP" altLang="en-US" dirty="0">
                <a:latin typeface="Meiryo UI" panose="020B0604030504040204" pitchFamily="50" charset="-128"/>
                <a:ea typeface="Meiryo UI" panose="020B0604030504040204" pitchFamily="50" charset="-128"/>
              </a:rPr>
              <a:t>データ登録事業者申請書 兼 利用規約同意書」を作成し、メールにて送付ください。</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あて先：</a:t>
            </a:r>
            <a:r>
              <a:rPr kumimoji="1" lang="en-US" altLang="ja-JP" dirty="0">
                <a:latin typeface="Meiryo UI" panose="020B0604030504040204" pitchFamily="50" charset="-128"/>
                <a:ea typeface="Meiryo UI" panose="020B0604030504040204" pitchFamily="50" charset="-128"/>
              </a:rPr>
              <a:t>omy_smartcity@mec.co.jp</a:t>
            </a:r>
          </a:p>
          <a:p>
            <a:pPr marL="742950" lvl="1" indent="-285750">
              <a:spcBef>
                <a:spcPts val="600"/>
              </a:spcBef>
              <a:buFont typeface="Arial" panose="020B0604020202020204" pitchFamily="34" charset="0"/>
              <a:buChar char="•"/>
            </a:pPr>
            <a:r>
              <a:rPr kumimoji="1" lang="ja-JP" altLang="en-US" dirty="0">
                <a:latin typeface="Meiryo UI" panose="020B0604030504040204" pitchFamily="50" charset="-128"/>
                <a:ea typeface="Meiryo UI" panose="020B0604030504040204" pitchFamily="50" charset="-128"/>
              </a:rPr>
              <a:t>当協議会にて申請内容を確認後、</a:t>
            </a:r>
            <a:endParaRPr kumimoji="1" lang="en-US" altLang="ja-JP" dirty="0">
              <a:latin typeface="Meiryo UI" panose="020B0604030504040204" pitchFamily="50" charset="-128"/>
              <a:ea typeface="Meiryo UI" panose="020B0604030504040204" pitchFamily="50" charset="-128"/>
            </a:endParaRPr>
          </a:p>
          <a:p>
            <a:pPr marL="1200150" lvl="2" indent="-285750">
              <a:spcBef>
                <a:spcPts val="600"/>
              </a:spcBef>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所属される組織として初めて登録する場合には、「組織</a:t>
            </a:r>
            <a:r>
              <a:rPr kumimoji="1" lang="en-US" altLang="ja-JP" dirty="0">
                <a:latin typeface="Meiryo UI" panose="020B0604030504040204" pitchFamily="50" charset="-128"/>
                <a:ea typeface="Meiryo UI" panose="020B0604030504040204" pitchFamily="50" charset="-128"/>
              </a:rPr>
              <a:t>ID</a:t>
            </a:r>
            <a:r>
              <a:rPr kumimoji="1" lang="ja-JP" altLang="en-US" dirty="0">
                <a:latin typeface="Meiryo UI" panose="020B0604030504040204" pitchFamily="50" charset="-128"/>
                <a:ea typeface="Meiryo UI" panose="020B0604030504040204" pitchFamily="50" charset="-128"/>
              </a:rPr>
              <a:t>」の発行および個人アカウントの発行を行い申請者にメールで通知します。</a:t>
            </a:r>
            <a:endParaRPr kumimoji="1" lang="en-US" altLang="ja-JP" dirty="0">
              <a:latin typeface="Meiryo UI" panose="020B0604030504040204" pitchFamily="50" charset="-128"/>
              <a:ea typeface="Meiryo UI" panose="020B0604030504040204" pitchFamily="50" charset="-128"/>
            </a:endParaRPr>
          </a:p>
          <a:p>
            <a:pPr marL="1200150" lvl="2" indent="-285750">
              <a:spcBef>
                <a:spcPts val="600"/>
              </a:spcBef>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所属される組織として</a:t>
            </a:r>
            <a:r>
              <a:rPr kumimoji="1" lang="en-US" altLang="ja-JP" dirty="0">
                <a:latin typeface="Meiryo UI" panose="020B0604030504040204" pitchFamily="50" charset="-128"/>
                <a:ea typeface="Meiryo UI" panose="020B0604030504040204" pitchFamily="50" charset="-128"/>
              </a:rPr>
              <a:t>2</a:t>
            </a:r>
            <a:r>
              <a:rPr kumimoji="1" lang="ja-JP" altLang="en-US" dirty="0">
                <a:latin typeface="Meiryo UI" panose="020B0604030504040204" pitchFamily="50" charset="-128"/>
                <a:ea typeface="Meiryo UI" panose="020B0604030504040204" pitchFamily="50" charset="-128"/>
              </a:rPr>
              <a:t>回目以降の登録の場合には、「組織</a:t>
            </a:r>
            <a:r>
              <a:rPr kumimoji="1" lang="en-US" altLang="ja-JP" dirty="0">
                <a:latin typeface="Meiryo UI" panose="020B0604030504040204" pitchFamily="50" charset="-128"/>
                <a:ea typeface="Meiryo UI" panose="020B0604030504040204" pitchFamily="50" charset="-128"/>
              </a:rPr>
              <a:t>ID</a:t>
            </a:r>
            <a:r>
              <a:rPr kumimoji="1" lang="ja-JP" altLang="en-US" dirty="0">
                <a:latin typeface="Meiryo UI" panose="020B0604030504040204" pitchFamily="50" charset="-128"/>
                <a:ea typeface="Meiryo UI" panose="020B0604030504040204" pitchFamily="50" charset="-128"/>
              </a:rPr>
              <a:t>」に紐づく個人アカウントを発行し、メールで通知します。</a:t>
            </a:r>
          </a:p>
        </p:txBody>
      </p:sp>
      <p:sp>
        <p:nvSpPr>
          <p:cNvPr id="5" name="テキスト ボックス 4">
            <a:extLst>
              <a:ext uri="{FF2B5EF4-FFF2-40B4-BE49-F238E27FC236}">
                <a16:creationId xmlns:a16="http://schemas.microsoft.com/office/drawing/2014/main" id="{D5DEA8BC-E06F-4B4B-8D59-50BED80FC2F2}"/>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2.3.</a:t>
            </a:r>
            <a:r>
              <a:rPr kumimoji="1" lang="ja-JP" altLang="en-US" sz="1600" dirty="0">
                <a:latin typeface="Meiryo UI" panose="020B0604030504040204" pitchFamily="50" charset="-128"/>
                <a:ea typeface="Meiryo UI" panose="020B0604030504040204" pitchFamily="50" charset="-128"/>
                <a:cs typeface="Arial" pitchFamily="34" charset="0"/>
              </a:rPr>
              <a:t>　登録方法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2.3.2.</a:t>
            </a:r>
            <a:r>
              <a:rPr kumimoji="1" lang="ja-JP" altLang="en-US" sz="2000" dirty="0">
                <a:latin typeface="Meiryo UI" panose="020B0604030504040204" pitchFamily="50" charset="-128"/>
                <a:ea typeface="Meiryo UI" panose="020B0604030504040204" pitchFamily="50" charset="-128"/>
                <a:cs typeface="Arial" pitchFamily="34" charset="0"/>
              </a:rPr>
              <a:t>　データ登録事業者申請</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40852465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32</a:t>
            </a:fld>
            <a:endParaRPr kumimoji="1" lang="ja-JP" altLang="en-US"/>
          </a:p>
        </p:txBody>
      </p:sp>
      <p:sp>
        <p:nvSpPr>
          <p:cNvPr id="5" name="テキスト ボックス 4">
            <a:extLst>
              <a:ext uri="{FF2B5EF4-FFF2-40B4-BE49-F238E27FC236}">
                <a16:creationId xmlns:a16="http://schemas.microsoft.com/office/drawing/2014/main" id="{D5DEA8BC-E06F-4B4B-8D59-50BED80FC2F2}"/>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2.3.</a:t>
            </a:r>
            <a:r>
              <a:rPr kumimoji="1" lang="ja-JP" altLang="en-US" sz="1600" dirty="0">
                <a:latin typeface="Meiryo UI" panose="020B0604030504040204" pitchFamily="50" charset="-128"/>
                <a:ea typeface="Meiryo UI" panose="020B0604030504040204" pitchFamily="50" charset="-128"/>
                <a:cs typeface="Arial" pitchFamily="34" charset="0"/>
              </a:rPr>
              <a:t>　登録方法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2.3.2.</a:t>
            </a:r>
            <a:r>
              <a:rPr kumimoji="1" lang="ja-JP" altLang="en-US" sz="2000" dirty="0">
                <a:latin typeface="Meiryo UI" panose="020B0604030504040204" pitchFamily="50" charset="-128"/>
                <a:ea typeface="Meiryo UI" panose="020B0604030504040204" pitchFamily="50" charset="-128"/>
                <a:cs typeface="Arial" pitchFamily="34" charset="0"/>
              </a:rPr>
              <a:t>　データ登録事業者申請</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10" name="テキスト ボックス 9"/>
          <p:cNvSpPr txBox="1"/>
          <p:nvPr/>
        </p:nvSpPr>
        <p:spPr>
          <a:xfrm>
            <a:off x="2463957" y="900433"/>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7: </a:t>
            </a:r>
            <a:r>
              <a:rPr kumimoji="1" lang="ja-JP" altLang="en-US" sz="1200" b="1" u="sng" dirty="0">
                <a:latin typeface="Meiryo UI" panose="020B0604030504040204" pitchFamily="50" charset="-128"/>
                <a:ea typeface="Meiryo UI" panose="020B0604030504040204" pitchFamily="50" charset="-128"/>
                <a:cs typeface="Arial" pitchFamily="34" charset="0"/>
              </a:rPr>
              <a:t>様式</a:t>
            </a:r>
            <a:r>
              <a:rPr kumimoji="1" lang="en-US" altLang="ja-JP" sz="1200" b="1" u="sng" dirty="0">
                <a:latin typeface="Meiryo UI" panose="020B0604030504040204" pitchFamily="50" charset="-128"/>
                <a:ea typeface="Meiryo UI" panose="020B0604030504040204" pitchFamily="50" charset="-128"/>
                <a:cs typeface="Arial" pitchFamily="34" charset="0"/>
              </a:rPr>
              <a:t>2-1_</a:t>
            </a:r>
            <a:r>
              <a:rPr kumimoji="1" lang="ja-JP" altLang="en-US" sz="1200" b="1" u="sng" dirty="0">
                <a:latin typeface="Meiryo UI" panose="020B0604030504040204" pitchFamily="50" charset="-128"/>
                <a:ea typeface="Meiryo UI" panose="020B0604030504040204" pitchFamily="50" charset="-128"/>
                <a:cs typeface="Arial" pitchFamily="34" charset="0"/>
              </a:rPr>
              <a:t>データ登録事業者申請書 兼 利用規約同意書</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sp>
        <p:nvSpPr>
          <p:cNvPr id="12" name="正方形/長方形 11"/>
          <p:cNvSpPr/>
          <p:nvPr/>
        </p:nvSpPr>
        <p:spPr>
          <a:xfrm>
            <a:off x="1064568" y="1129798"/>
            <a:ext cx="7776864" cy="546755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a:blip r:embed="rId2"/>
          <a:stretch>
            <a:fillRect/>
          </a:stretch>
        </p:blipFill>
        <p:spPr>
          <a:xfrm>
            <a:off x="1805420" y="1156708"/>
            <a:ext cx="6295159" cy="5368636"/>
          </a:xfrm>
          <a:prstGeom prst="rect">
            <a:avLst/>
          </a:prstGeom>
        </p:spPr>
      </p:pic>
    </p:spTree>
    <p:extLst>
      <p:ext uri="{BB962C8B-B14F-4D97-AF65-F5344CB8AC3E}">
        <p14:creationId xmlns:p14="http://schemas.microsoft.com/office/powerpoint/2010/main" val="1786296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33</a:t>
            </a:fld>
            <a:endParaRPr kumimoji="1" lang="ja-JP" altLang="en-US"/>
          </a:p>
        </p:txBody>
      </p:sp>
      <p:sp>
        <p:nvSpPr>
          <p:cNvPr id="8" name="正方形/長方形 7">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b="1" u="sng" dirty="0">
                <a:latin typeface="Meiryo UI" panose="020B0604030504040204" pitchFamily="50" charset="-128"/>
                <a:ea typeface="Meiryo UI" panose="020B0604030504040204" pitchFamily="50" charset="-128"/>
              </a:rPr>
              <a:t>データ登録申請</a:t>
            </a:r>
            <a:endParaRPr kumimoji="1" lang="en-US" altLang="ja-JP" b="1" u="sng"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データ登録時に、データセットごとに必要な手続きです。</a:t>
            </a:r>
          </a:p>
          <a:p>
            <a:pPr marL="285750" indent="-285750">
              <a:spcBef>
                <a:spcPts val="1200"/>
              </a:spcBef>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申請手順</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Arial" panose="020B0604020202020204" pitchFamily="34" charset="0"/>
              <a:buChar char="•"/>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様式</a:t>
            </a:r>
            <a:r>
              <a:rPr kumimoji="1" lang="en-US" altLang="ja-JP" dirty="0">
                <a:latin typeface="Meiryo UI" panose="020B0604030504040204" pitchFamily="50" charset="-128"/>
                <a:ea typeface="Meiryo UI" panose="020B0604030504040204" pitchFamily="50" charset="-128"/>
              </a:rPr>
              <a:t>2-2_</a:t>
            </a:r>
            <a:r>
              <a:rPr kumimoji="1" lang="ja-JP" altLang="en-US" dirty="0">
                <a:latin typeface="Meiryo UI" panose="020B0604030504040204" pitchFamily="50" charset="-128"/>
                <a:ea typeface="Meiryo UI" panose="020B0604030504040204" pitchFamily="50" charset="-128"/>
              </a:rPr>
              <a:t>データ登録申請書</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を作成し、データ登録の方法</a:t>
            </a:r>
            <a:r>
              <a:rPr kumimoji="1" lang="en-US" altLang="ja-JP" dirty="0">
                <a:latin typeface="Meiryo UI" panose="020B0604030504040204" pitchFamily="50" charset="-128"/>
                <a:ea typeface="Meiryo UI" panose="020B0604030504040204" pitchFamily="50" charset="-128"/>
              </a:rPr>
              <a:t>(A</a:t>
            </a:r>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C)</a:t>
            </a:r>
            <a:r>
              <a:rPr kumimoji="1" lang="ja-JP" altLang="en-US" dirty="0">
                <a:latin typeface="Meiryo UI" panose="020B0604030504040204" pitchFamily="50" charset="-128"/>
                <a:ea typeface="Meiryo UI" panose="020B0604030504040204" pitchFamily="50" charset="-128"/>
              </a:rPr>
              <a:t>に合わせたファイルを添付しメールにて当協議会に送付ください。</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あて先：</a:t>
            </a:r>
            <a:r>
              <a:rPr kumimoji="1" lang="en-US" altLang="ja-JP" dirty="0">
                <a:latin typeface="Meiryo UI" panose="020B0604030504040204" pitchFamily="50" charset="-128"/>
                <a:ea typeface="Meiryo UI" panose="020B0604030504040204" pitchFamily="50" charset="-128"/>
              </a:rPr>
              <a:t>omy_smartcity@mec.co.jp</a:t>
            </a:r>
          </a:p>
          <a:p>
            <a:pPr marL="1200150" lvl="2" indent="-285750">
              <a:spcBef>
                <a:spcPts val="600"/>
              </a:spcBef>
              <a:buFont typeface="Meiryo UI" panose="020B0604030504040204" pitchFamily="50" charset="-128"/>
              <a:buChar char="⁃"/>
            </a:pPr>
            <a:r>
              <a:rPr kumimoji="1" lang="en-US" altLang="ja-JP" dirty="0">
                <a:latin typeface="Meiryo UI" panose="020B0604030504040204" pitchFamily="50" charset="-128"/>
                <a:ea typeface="Meiryo UI" panose="020B0604030504040204" pitchFamily="50" charset="-128"/>
              </a:rPr>
              <a:t>A.</a:t>
            </a:r>
            <a:r>
              <a:rPr kumimoji="1" lang="ja-JP" altLang="en-US" dirty="0">
                <a:latin typeface="Meiryo UI" panose="020B0604030504040204" pitchFamily="50" charset="-128"/>
                <a:ea typeface="Meiryo UI" panose="020B0604030504040204" pitchFamily="50" charset="-128"/>
              </a:rPr>
              <a:t> データライブラリの環境に格納する場合、</a:t>
            </a:r>
            <a:r>
              <a:rPr kumimoji="1" lang="ja-JP" altLang="en-US" b="1" dirty="0">
                <a:latin typeface="Meiryo UI" panose="020B0604030504040204" pitchFamily="50" charset="-128"/>
                <a:ea typeface="Meiryo UI" panose="020B0604030504040204" pitchFamily="50" charset="-128"/>
              </a:rPr>
              <a:t>格納データ</a:t>
            </a:r>
            <a:r>
              <a:rPr kumimoji="1" lang="ja-JP" altLang="en-US" dirty="0">
                <a:latin typeface="Meiryo UI" panose="020B0604030504040204" pitchFamily="50" charset="-128"/>
                <a:ea typeface="Meiryo UI" panose="020B0604030504040204" pitchFamily="50" charset="-128"/>
              </a:rPr>
              <a:t>を添付ください。</a:t>
            </a:r>
            <a:endParaRPr kumimoji="1" lang="en-US" altLang="ja-JP" dirty="0">
              <a:latin typeface="Meiryo UI" panose="020B0604030504040204" pitchFamily="50" charset="-128"/>
              <a:ea typeface="Meiryo UI" panose="020B0604030504040204" pitchFamily="50" charset="-128"/>
            </a:endParaRPr>
          </a:p>
          <a:p>
            <a:pPr marL="1200150" lvl="2" indent="-285750">
              <a:spcBef>
                <a:spcPts val="600"/>
              </a:spcBef>
              <a:buFont typeface="Meiryo UI" panose="020B0604030504040204" pitchFamily="50" charset="-128"/>
              <a:buChar char="⁃"/>
            </a:pPr>
            <a:r>
              <a:rPr kumimoji="1" lang="en-US" altLang="ja-JP" dirty="0">
                <a:latin typeface="Meiryo UI" panose="020B0604030504040204" pitchFamily="50" charset="-128"/>
                <a:ea typeface="Meiryo UI" panose="020B0604030504040204" pitchFamily="50" charset="-128"/>
              </a:rPr>
              <a:t>B. </a:t>
            </a:r>
            <a:r>
              <a:rPr kumimoji="1" lang="ja-JP" altLang="en-US" dirty="0">
                <a:latin typeface="Meiryo UI" panose="020B0604030504040204" pitchFamily="50" charset="-128"/>
                <a:ea typeface="Meiryo UI" panose="020B0604030504040204" pitchFamily="50" charset="-128"/>
              </a:rPr>
              <a:t>データ提供元の環境に格納する場合、</a:t>
            </a:r>
            <a:r>
              <a:rPr kumimoji="1" lang="ja-JP" altLang="en-US" b="1" dirty="0">
                <a:latin typeface="Meiryo UI" panose="020B0604030504040204" pitchFamily="50" charset="-128"/>
                <a:ea typeface="Meiryo UI" panose="020B0604030504040204" pitchFamily="50" charset="-128"/>
              </a:rPr>
              <a:t>アクセス情報</a:t>
            </a:r>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配置</a:t>
            </a:r>
            <a:r>
              <a:rPr kumimoji="1" lang="en-US" altLang="ja-JP" b="1" dirty="0">
                <a:latin typeface="Meiryo UI" panose="020B0604030504040204" pitchFamily="50" charset="-128"/>
                <a:ea typeface="Meiryo UI" panose="020B0604030504040204" pitchFamily="50" charset="-128"/>
              </a:rPr>
              <a:t>URL)</a:t>
            </a:r>
            <a:r>
              <a:rPr kumimoji="1" lang="ja-JP" altLang="en-US" dirty="0">
                <a:latin typeface="Meiryo UI" panose="020B0604030504040204" pitchFamily="50" charset="-128"/>
                <a:ea typeface="Meiryo UI" panose="020B0604030504040204" pitchFamily="50" charset="-128"/>
              </a:rPr>
              <a:t>を添付ください</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フォーマット不問</a:t>
            </a:r>
            <a:r>
              <a:rPr kumimoji="1" lang="en-US" altLang="ja-JP" dirty="0">
                <a:latin typeface="Meiryo UI" panose="020B0604030504040204" pitchFamily="50" charset="-128"/>
                <a:ea typeface="Meiryo UI" panose="020B0604030504040204" pitchFamily="50" charset="-128"/>
              </a:rPr>
              <a:t>)</a:t>
            </a:r>
            <a:r>
              <a:rPr kumimoji="1" lang="ja-JP" altLang="en-US" dirty="0" err="1">
                <a:latin typeface="Meiryo UI" panose="020B0604030504040204" pitchFamily="50" charset="-128"/>
                <a:ea typeface="Meiryo UI" panose="020B0604030504040204" pitchFamily="50" charset="-128"/>
              </a:rPr>
              <a:t>。</a:t>
            </a:r>
            <a:endParaRPr kumimoji="1" lang="en-US" altLang="ja-JP" dirty="0">
              <a:latin typeface="Meiryo UI" panose="020B0604030504040204" pitchFamily="50" charset="-128"/>
              <a:ea typeface="Meiryo UI" panose="020B0604030504040204" pitchFamily="50" charset="-128"/>
            </a:endParaRPr>
          </a:p>
          <a:p>
            <a:pPr marL="1200150" lvl="2" indent="-285750">
              <a:spcBef>
                <a:spcPts val="600"/>
              </a:spcBef>
              <a:buFont typeface="Meiryo UI" panose="020B0604030504040204" pitchFamily="50" charset="-128"/>
              <a:buChar char="⁃"/>
            </a:pPr>
            <a:r>
              <a:rPr kumimoji="1" lang="en-US" altLang="ja-JP" dirty="0">
                <a:latin typeface="Meiryo UI" panose="020B0604030504040204" pitchFamily="50" charset="-128"/>
                <a:ea typeface="Meiryo UI" panose="020B0604030504040204" pitchFamily="50" charset="-128"/>
              </a:rPr>
              <a:t>C.</a:t>
            </a:r>
            <a:r>
              <a:rPr kumimoji="1" lang="ja-JP" altLang="en-US" dirty="0">
                <a:latin typeface="Meiryo UI" panose="020B0604030504040204" pitchFamily="50" charset="-128"/>
                <a:ea typeface="Meiryo UI" panose="020B0604030504040204" pitchFamily="50" charset="-128"/>
              </a:rPr>
              <a:t> データ提供元の環境に格納する場合、</a:t>
            </a:r>
            <a:r>
              <a:rPr kumimoji="1" lang="en-US" altLang="ja-JP" b="1" dirty="0">
                <a:latin typeface="Meiryo UI" panose="020B0604030504040204" pitchFamily="50" charset="-128"/>
                <a:ea typeface="Meiryo UI" panose="020B0604030504040204" pitchFamily="50" charset="-128"/>
              </a:rPr>
              <a:t>API</a:t>
            </a:r>
            <a:r>
              <a:rPr kumimoji="1" lang="ja-JP" altLang="en-US" b="1" dirty="0">
                <a:latin typeface="Meiryo UI" panose="020B0604030504040204" pitchFamily="50" charset="-128"/>
                <a:ea typeface="Meiryo UI" panose="020B0604030504040204" pitchFamily="50" charset="-128"/>
              </a:rPr>
              <a:t>仕様書</a:t>
            </a:r>
            <a:r>
              <a:rPr kumimoji="1" lang="ja-JP" altLang="en-US" dirty="0">
                <a:latin typeface="Meiryo UI" panose="020B0604030504040204" pitchFamily="50" charset="-128"/>
                <a:ea typeface="Meiryo UI" panose="020B0604030504040204" pitchFamily="50" charset="-128"/>
              </a:rPr>
              <a:t>を添付ください</a:t>
            </a:r>
            <a:r>
              <a:rPr kumimoji="1" lang="en-US" altLang="ja-JP" dirty="0">
                <a:latin typeface="Meiryo UI" panose="020B0604030504040204" pitchFamily="50" charset="-128"/>
                <a:ea typeface="Meiryo UI" panose="020B0604030504040204" pitchFamily="50" charset="-128"/>
              </a:rPr>
              <a:t/>
            </a:r>
            <a:br>
              <a:rPr kumimoji="1" lang="en-US" altLang="ja-JP" dirty="0">
                <a:latin typeface="Meiryo UI" panose="020B0604030504040204" pitchFamily="50" charset="-128"/>
                <a:ea typeface="Meiryo UI" panose="020B0604030504040204" pitchFamily="50" charset="-128"/>
              </a:rPr>
            </a:br>
            <a:r>
              <a:rPr kumimoji="1" lang="ja-JP" altLang="en-US" dirty="0">
                <a:latin typeface="Meiryo UI" panose="020B0604030504040204" pitchFamily="50" charset="-128"/>
                <a:ea typeface="Meiryo UI" panose="020B0604030504040204" pitchFamily="50" charset="-128"/>
              </a:rPr>
              <a:t>（フォーマット不問）。</a:t>
            </a:r>
            <a:endParaRPr kumimoji="1" lang="en-US" altLang="ja-JP" dirty="0">
              <a:latin typeface="Meiryo UI" panose="020B0604030504040204" pitchFamily="50" charset="-128"/>
              <a:ea typeface="Meiryo UI" panose="020B0604030504040204" pitchFamily="50" charset="-128"/>
            </a:endParaRPr>
          </a:p>
          <a:p>
            <a:pPr marL="742950" lvl="1" indent="-285750">
              <a:spcBef>
                <a:spcPts val="600"/>
              </a:spcBef>
              <a:buFont typeface="Meiryo UI" panose="020B0604030504040204" pitchFamily="50" charset="-128"/>
              <a:buChar char="‧"/>
            </a:pPr>
            <a:r>
              <a:rPr kumimoji="1" lang="ja-JP" altLang="en-US" dirty="0">
                <a:latin typeface="Meiryo UI" panose="020B0604030504040204" pitchFamily="50" charset="-128"/>
                <a:ea typeface="Meiryo UI" panose="020B0604030504040204" pitchFamily="50" charset="-128"/>
              </a:rPr>
              <a:t>当協議会にて申請内容を確認後、メールに添付されたファイルを管理者が代行してデータライブラリにアップロード・掲載します。</a:t>
            </a:r>
            <a:endParaRPr kumimoji="1" lang="en-US" altLang="ja-JP" dirty="0">
              <a:latin typeface="Meiryo UI" panose="020B0604030504040204" pitchFamily="50" charset="-128"/>
              <a:ea typeface="Meiryo UI" panose="020B0604030504040204" pitchFamily="50" charset="-128"/>
            </a:endParaRPr>
          </a:p>
          <a:p>
            <a:pPr>
              <a:spcBef>
                <a:spcPts val="1200"/>
              </a:spcBef>
            </a:pPr>
            <a:endParaRPr kumimoji="1" lang="ja-JP" altLang="en-US" strike="sngStrike" dirty="0">
              <a:solidFill>
                <a:srgbClr val="FF0000"/>
              </a:solidFill>
              <a:latin typeface="Meiryo UI" panose="020B0604030504040204" pitchFamily="50" charset="-128"/>
              <a:ea typeface="Meiryo UI" panose="020B0604030504040204" pitchFamily="50" charset="-128"/>
            </a:endParaRPr>
          </a:p>
          <a:p>
            <a:pPr>
              <a:spcBef>
                <a:spcPts val="1200"/>
              </a:spcBef>
            </a:pPr>
            <a:endParaRPr kumimoji="1" lang="ja-JP" altLang="en-US"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D5DEA8BC-E06F-4B4B-8D59-50BED80FC2F2}"/>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2.3.</a:t>
            </a:r>
            <a:r>
              <a:rPr kumimoji="1" lang="ja-JP" altLang="en-US" sz="1600" dirty="0">
                <a:latin typeface="Meiryo UI" panose="020B0604030504040204" pitchFamily="50" charset="-128"/>
                <a:ea typeface="Meiryo UI" panose="020B0604030504040204" pitchFamily="50" charset="-128"/>
                <a:cs typeface="Arial" pitchFamily="34" charset="0"/>
              </a:rPr>
              <a:t>　登録方法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2.3.3.</a:t>
            </a:r>
            <a:r>
              <a:rPr kumimoji="1" lang="ja-JP" altLang="en-US" sz="2000" dirty="0">
                <a:latin typeface="Meiryo UI" panose="020B0604030504040204" pitchFamily="50" charset="-128"/>
                <a:ea typeface="Meiryo UI" panose="020B0604030504040204" pitchFamily="50" charset="-128"/>
                <a:cs typeface="Arial" pitchFamily="34" charset="0"/>
              </a:rPr>
              <a:t>　データ登録申請</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Tree>
    <p:extLst>
      <p:ext uri="{BB962C8B-B14F-4D97-AF65-F5344CB8AC3E}">
        <p14:creationId xmlns:p14="http://schemas.microsoft.com/office/powerpoint/2010/main" val="2020607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22A7C13-B954-4C82-B459-F4837DB4EF0D}"/>
              </a:ext>
            </a:extLst>
          </p:cNvPr>
          <p:cNvSpPr>
            <a:spLocks noGrp="1"/>
          </p:cNvSpPr>
          <p:nvPr>
            <p:ph type="sldNum" sz="quarter" idx="10"/>
          </p:nvPr>
        </p:nvSpPr>
        <p:spPr>
          <a:xfrm>
            <a:off x="7678089" y="6492408"/>
            <a:ext cx="2227912" cy="365592"/>
          </a:xfrm>
        </p:spPr>
        <p:txBody>
          <a:bodyPr/>
          <a:lstStyle/>
          <a:p>
            <a:fld id="{3AF3A883-33E7-41A7-8C9D-00AA752A3282}" type="slidenum">
              <a:rPr kumimoji="1" lang="ja-JP" altLang="en-US" smtClean="0"/>
              <a:t>34</a:t>
            </a:fld>
            <a:endParaRPr kumimoji="1" lang="ja-JP" altLang="en-US"/>
          </a:p>
        </p:txBody>
      </p:sp>
      <p:sp>
        <p:nvSpPr>
          <p:cNvPr id="5" name="テキスト ボックス 4">
            <a:extLst>
              <a:ext uri="{FF2B5EF4-FFF2-40B4-BE49-F238E27FC236}">
                <a16:creationId xmlns:a16="http://schemas.microsoft.com/office/drawing/2014/main" id="{D5DEA8BC-E06F-4B4B-8D59-50BED80FC2F2}"/>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2.3.</a:t>
            </a:r>
            <a:r>
              <a:rPr kumimoji="1" lang="ja-JP" altLang="en-US" sz="1600" dirty="0">
                <a:latin typeface="Meiryo UI" panose="020B0604030504040204" pitchFamily="50" charset="-128"/>
                <a:ea typeface="Meiryo UI" panose="020B0604030504040204" pitchFamily="50" charset="-128"/>
                <a:cs typeface="Arial" pitchFamily="34" charset="0"/>
              </a:rPr>
              <a:t>　登録方法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2.3.3.</a:t>
            </a:r>
            <a:r>
              <a:rPr kumimoji="1" lang="ja-JP" altLang="en-US" sz="2000" dirty="0">
                <a:latin typeface="Meiryo UI" panose="020B0604030504040204" pitchFamily="50" charset="-128"/>
                <a:ea typeface="Meiryo UI" panose="020B0604030504040204" pitchFamily="50" charset="-128"/>
                <a:cs typeface="Arial" pitchFamily="34" charset="0"/>
              </a:rPr>
              <a:t>　データ登録申請</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10" name="テキスト ボックス 9"/>
          <p:cNvSpPr txBox="1"/>
          <p:nvPr/>
        </p:nvSpPr>
        <p:spPr>
          <a:xfrm>
            <a:off x="2567202" y="890248"/>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8-1: </a:t>
            </a:r>
            <a:r>
              <a:rPr kumimoji="1" lang="ja-JP" altLang="en-US" sz="1200" b="1" u="sng" dirty="0">
                <a:latin typeface="Meiryo UI" panose="020B0604030504040204" pitchFamily="50" charset="-128"/>
                <a:ea typeface="Meiryo UI" panose="020B0604030504040204" pitchFamily="50" charset="-128"/>
                <a:cs typeface="Arial" pitchFamily="34" charset="0"/>
              </a:rPr>
              <a:t>様式</a:t>
            </a:r>
            <a:r>
              <a:rPr kumimoji="1" lang="en-US" altLang="ja-JP" sz="1200" b="1" u="sng" dirty="0">
                <a:latin typeface="Meiryo UI" panose="020B0604030504040204" pitchFamily="50" charset="-128"/>
                <a:ea typeface="Meiryo UI" panose="020B0604030504040204" pitchFamily="50" charset="-128"/>
                <a:cs typeface="Arial" pitchFamily="34" charset="0"/>
              </a:rPr>
              <a:t>2-2_</a:t>
            </a:r>
            <a:r>
              <a:rPr kumimoji="1" lang="ja-JP" altLang="en-US" sz="1200" b="1" u="sng" dirty="0">
                <a:latin typeface="Meiryo UI" panose="020B0604030504040204" pitchFamily="50" charset="-128"/>
                <a:ea typeface="Meiryo UI" panose="020B0604030504040204" pitchFamily="50" charset="-128"/>
                <a:cs typeface="Arial" pitchFamily="34" charset="0"/>
              </a:rPr>
              <a:t>データ登録申請書</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sp>
        <p:nvSpPr>
          <p:cNvPr id="12" name="正方形/長方形 11"/>
          <p:cNvSpPr/>
          <p:nvPr/>
        </p:nvSpPr>
        <p:spPr>
          <a:xfrm>
            <a:off x="1064568" y="1129799"/>
            <a:ext cx="7776864" cy="251522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a:blip r:embed="rId2"/>
          <a:stretch>
            <a:fillRect/>
          </a:stretch>
        </p:blipFill>
        <p:spPr>
          <a:xfrm>
            <a:off x="2009775" y="1158999"/>
            <a:ext cx="5886450" cy="2486025"/>
          </a:xfrm>
          <a:prstGeom prst="rect">
            <a:avLst/>
          </a:prstGeom>
        </p:spPr>
      </p:pic>
    </p:spTree>
    <p:extLst>
      <p:ext uri="{BB962C8B-B14F-4D97-AF65-F5344CB8AC3E}">
        <p14:creationId xmlns:p14="http://schemas.microsoft.com/office/powerpoint/2010/main" val="12033992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272480" y="548680"/>
            <a:ext cx="9633520" cy="5999757"/>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 name="スライド番号プレースホルダー 1"/>
          <p:cNvSpPr>
            <a:spLocks noGrp="1"/>
          </p:cNvSpPr>
          <p:nvPr>
            <p:ph type="sldNum" sz="quarter" idx="10"/>
          </p:nvPr>
        </p:nvSpPr>
        <p:spPr/>
        <p:txBody>
          <a:bodyPr/>
          <a:lstStyle/>
          <a:p>
            <a:fld id="{3AF3A883-33E7-41A7-8C9D-00AA752A3282}" type="slidenum">
              <a:rPr kumimoji="1" lang="ja-JP" altLang="en-US" smtClean="0"/>
              <a:t>35</a:t>
            </a:fld>
            <a:endParaRPr kumimoji="1" lang="ja-JP" altLang="en-US"/>
          </a:p>
        </p:txBody>
      </p:sp>
      <p:sp>
        <p:nvSpPr>
          <p:cNvPr id="3" name="テキスト ボックス 2"/>
          <p:cNvSpPr txBox="1"/>
          <p:nvPr/>
        </p:nvSpPr>
        <p:spPr>
          <a:xfrm>
            <a:off x="2567202" y="7680"/>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8-2: </a:t>
            </a:r>
            <a:r>
              <a:rPr kumimoji="1" lang="ja-JP" altLang="en-US" sz="1200" b="1" u="sng" dirty="0">
                <a:latin typeface="Meiryo UI" panose="020B0604030504040204" pitchFamily="50" charset="-128"/>
                <a:ea typeface="Meiryo UI" panose="020B0604030504040204" pitchFamily="50" charset="-128"/>
                <a:cs typeface="Arial" pitchFamily="34" charset="0"/>
              </a:rPr>
              <a:t>様式</a:t>
            </a:r>
            <a:r>
              <a:rPr kumimoji="1" lang="en-US" altLang="ja-JP" sz="1200" b="1" u="sng" dirty="0">
                <a:latin typeface="Meiryo UI" panose="020B0604030504040204" pitchFamily="50" charset="-128"/>
                <a:ea typeface="Meiryo UI" panose="020B0604030504040204" pitchFamily="50" charset="-128"/>
                <a:cs typeface="Arial" pitchFamily="34" charset="0"/>
              </a:rPr>
              <a:t>2-2_</a:t>
            </a:r>
            <a:r>
              <a:rPr kumimoji="1" lang="ja-JP" altLang="en-US" sz="1200" b="1" u="sng" dirty="0">
                <a:latin typeface="Meiryo UI" panose="020B0604030504040204" pitchFamily="50" charset="-128"/>
                <a:ea typeface="Meiryo UI" panose="020B0604030504040204" pitchFamily="50" charset="-128"/>
                <a:cs typeface="Arial" pitchFamily="34" charset="0"/>
              </a:rPr>
              <a:t>データ登録申請書</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sp>
        <p:nvSpPr>
          <p:cNvPr id="8" name="正方形/長方形 7"/>
          <p:cNvSpPr/>
          <p:nvPr/>
        </p:nvSpPr>
        <p:spPr>
          <a:xfrm>
            <a:off x="1064568" y="242176"/>
            <a:ext cx="7776864" cy="625023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4" name="図 3"/>
          <p:cNvPicPr>
            <a:picLocks noChangeAspect="1"/>
          </p:cNvPicPr>
          <p:nvPr/>
        </p:nvPicPr>
        <p:blipFill>
          <a:blip r:embed="rId2"/>
          <a:stretch>
            <a:fillRect/>
          </a:stretch>
        </p:blipFill>
        <p:spPr>
          <a:xfrm>
            <a:off x="1715453" y="287282"/>
            <a:ext cx="6475095" cy="6171248"/>
          </a:xfrm>
          <a:prstGeom prst="rect">
            <a:avLst/>
          </a:prstGeom>
        </p:spPr>
      </p:pic>
    </p:spTree>
    <p:extLst>
      <p:ext uri="{BB962C8B-B14F-4D97-AF65-F5344CB8AC3E}">
        <p14:creationId xmlns:p14="http://schemas.microsoft.com/office/powerpoint/2010/main" val="3391178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272480" y="548680"/>
            <a:ext cx="9633520" cy="5999757"/>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 name="スライド番号プレースホルダー 1"/>
          <p:cNvSpPr>
            <a:spLocks noGrp="1"/>
          </p:cNvSpPr>
          <p:nvPr>
            <p:ph type="sldNum" sz="quarter" idx="10"/>
          </p:nvPr>
        </p:nvSpPr>
        <p:spPr/>
        <p:txBody>
          <a:bodyPr/>
          <a:lstStyle/>
          <a:p>
            <a:fld id="{3AF3A883-33E7-41A7-8C9D-00AA752A3282}" type="slidenum">
              <a:rPr kumimoji="1" lang="ja-JP" altLang="en-US" smtClean="0"/>
              <a:t>36</a:t>
            </a:fld>
            <a:endParaRPr kumimoji="1" lang="ja-JP" altLang="en-US"/>
          </a:p>
        </p:txBody>
      </p:sp>
      <p:sp>
        <p:nvSpPr>
          <p:cNvPr id="3" name="テキスト ボックス 2"/>
          <p:cNvSpPr txBox="1"/>
          <p:nvPr/>
        </p:nvSpPr>
        <p:spPr>
          <a:xfrm>
            <a:off x="2567202" y="7680"/>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8-3: </a:t>
            </a:r>
            <a:r>
              <a:rPr kumimoji="1" lang="ja-JP" altLang="en-US" sz="1200" b="1" u="sng" dirty="0">
                <a:latin typeface="Meiryo UI" panose="020B0604030504040204" pitchFamily="50" charset="-128"/>
                <a:ea typeface="Meiryo UI" panose="020B0604030504040204" pitchFamily="50" charset="-128"/>
                <a:cs typeface="Arial" pitchFamily="34" charset="0"/>
              </a:rPr>
              <a:t>様式</a:t>
            </a:r>
            <a:r>
              <a:rPr kumimoji="1" lang="en-US" altLang="ja-JP" sz="1200" b="1" u="sng" dirty="0">
                <a:latin typeface="Meiryo UI" panose="020B0604030504040204" pitchFamily="50" charset="-128"/>
                <a:ea typeface="Meiryo UI" panose="020B0604030504040204" pitchFamily="50" charset="-128"/>
                <a:cs typeface="Arial" pitchFamily="34" charset="0"/>
              </a:rPr>
              <a:t>2-2_</a:t>
            </a:r>
            <a:r>
              <a:rPr kumimoji="1" lang="ja-JP" altLang="en-US" sz="1200" b="1" u="sng" dirty="0">
                <a:latin typeface="Meiryo UI" panose="020B0604030504040204" pitchFamily="50" charset="-128"/>
                <a:ea typeface="Meiryo UI" panose="020B0604030504040204" pitchFamily="50" charset="-128"/>
                <a:cs typeface="Arial" pitchFamily="34" charset="0"/>
              </a:rPr>
              <a:t>データ登録申請書</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sp>
        <p:nvSpPr>
          <p:cNvPr id="8" name="正方形/長方形 7"/>
          <p:cNvSpPr/>
          <p:nvPr/>
        </p:nvSpPr>
        <p:spPr>
          <a:xfrm>
            <a:off x="1064568" y="242176"/>
            <a:ext cx="7776864" cy="249257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9" name="図 8"/>
          <p:cNvPicPr>
            <a:picLocks noChangeAspect="1"/>
          </p:cNvPicPr>
          <p:nvPr/>
        </p:nvPicPr>
        <p:blipFill>
          <a:blip r:embed="rId2"/>
          <a:stretch>
            <a:fillRect/>
          </a:stretch>
        </p:blipFill>
        <p:spPr>
          <a:xfrm>
            <a:off x="1481137" y="286823"/>
            <a:ext cx="6943725" cy="2447925"/>
          </a:xfrm>
          <a:prstGeom prst="rect">
            <a:avLst/>
          </a:prstGeom>
        </p:spPr>
      </p:pic>
    </p:spTree>
    <p:extLst>
      <p:ext uri="{BB962C8B-B14F-4D97-AF65-F5344CB8AC3E}">
        <p14:creationId xmlns:p14="http://schemas.microsoft.com/office/powerpoint/2010/main" val="1164730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3AF3A883-33E7-41A7-8C9D-00AA752A3282}" type="slidenum">
              <a:rPr kumimoji="1" lang="ja-JP" altLang="en-US" smtClean="0"/>
              <a:t>37</a:t>
            </a:fld>
            <a:endParaRPr kumimoji="1" lang="ja-JP" altLang="en-US"/>
          </a:p>
        </p:txBody>
      </p:sp>
      <p:sp>
        <p:nvSpPr>
          <p:cNvPr id="5" name="正方形/長方形 4">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b="1" u="sng" dirty="0">
                <a:latin typeface="Meiryo UI" panose="020B0604030504040204" pitchFamily="50" charset="-128"/>
                <a:ea typeface="Meiryo UI" panose="020B0604030504040204" pitchFamily="50" charset="-128"/>
              </a:rPr>
              <a:t>データ登録申請</a:t>
            </a:r>
            <a:endParaRPr kumimoji="1" lang="en-US" altLang="ja-JP" b="1" u="sng"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申請いただく際に必要な情報は以下のとおりです。</a:t>
            </a:r>
            <a:endParaRPr kumimoji="1" lang="en-US" altLang="ja-JP"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D5DEA8BC-E06F-4B4B-8D59-50BED80FC2F2}"/>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2.3.</a:t>
            </a:r>
            <a:r>
              <a:rPr kumimoji="1" lang="ja-JP" altLang="en-US" sz="1600" dirty="0">
                <a:latin typeface="Meiryo UI" panose="020B0604030504040204" pitchFamily="50" charset="-128"/>
                <a:ea typeface="Meiryo UI" panose="020B0604030504040204" pitchFamily="50" charset="-128"/>
                <a:cs typeface="Arial" pitchFamily="34" charset="0"/>
              </a:rPr>
              <a:t>　登録方法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2.3.3.</a:t>
            </a:r>
            <a:r>
              <a:rPr kumimoji="1" lang="ja-JP" altLang="en-US" sz="2000" dirty="0">
                <a:latin typeface="Meiryo UI" panose="020B0604030504040204" pitchFamily="50" charset="-128"/>
                <a:ea typeface="Meiryo UI" panose="020B0604030504040204" pitchFamily="50" charset="-128"/>
                <a:cs typeface="Arial" pitchFamily="34" charset="0"/>
              </a:rPr>
              <a:t>　データ登録申請</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sp>
        <p:nvSpPr>
          <p:cNvPr id="7" name="テキスト ボックス 6"/>
          <p:cNvSpPr txBox="1"/>
          <p:nvPr/>
        </p:nvSpPr>
        <p:spPr>
          <a:xfrm>
            <a:off x="2570147" y="1737752"/>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9-1: </a:t>
            </a:r>
            <a:r>
              <a:rPr kumimoji="1" lang="ja-JP" altLang="en-US" sz="1200" b="1" u="sng" dirty="0">
                <a:latin typeface="Meiryo UI" panose="020B0604030504040204" pitchFamily="50" charset="-128"/>
                <a:ea typeface="Meiryo UI" panose="020B0604030504040204" pitchFamily="50" charset="-128"/>
                <a:cs typeface="Arial" pitchFamily="34" charset="0"/>
              </a:rPr>
              <a:t>項目</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graphicFrame>
        <p:nvGraphicFramePr>
          <p:cNvPr id="3" name="表 2"/>
          <p:cNvGraphicFramePr>
            <a:graphicFrameLocks noGrp="1"/>
          </p:cNvGraphicFramePr>
          <p:nvPr>
            <p:extLst>
              <p:ext uri="{D42A27DB-BD31-4B8C-83A1-F6EECF244321}">
                <p14:modId xmlns:p14="http://schemas.microsoft.com/office/powerpoint/2010/main" val="2450073904"/>
              </p:ext>
            </p:extLst>
          </p:nvPr>
        </p:nvGraphicFramePr>
        <p:xfrm>
          <a:off x="594694" y="1981125"/>
          <a:ext cx="8928992" cy="4338320"/>
        </p:xfrm>
        <a:graphic>
          <a:graphicData uri="http://schemas.openxmlformats.org/drawingml/2006/table">
            <a:tbl>
              <a:tblPr firstRow="1" bandRow="1">
                <a:tableStyleId>{69D073F8-1565-44D7-B386-08B59EADF2EE}</a:tableStyleId>
              </a:tblPr>
              <a:tblGrid>
                <a:gridCol w="2304255">
                  <a:extLst>
                    <a:ext uri="{9D8B030D-6E8A-4147-A177-3AD203B41FA5}">
                      <a16:colId xmlns:a16="http://schemas.microsoft.com/office/drawing/2014/main" val="2072600602"/>
                    </a:ext>
                  </a:extLst>
                </a:gridCol>
                <a:gridCol w="6624737">
                  <a:extLst>
                    <a:ext uri="{9D8B030D-6E8A-4147-A177-3AD203B41FA5}">
                      <a16:colId xmlns:a16="http://schemas.microsoft.com/office/drawing/2014/main" val="448132090"/>
                    </a:ext>
                  </a:extLst>
                </a:gridCol>
              </a:tblGrid>
              <a:tr h="227277">
                <a:tc>
                  <a:txBody>
                    <a:bodyPr/>
                    <a:lstStyle/>
                    <a:p>
                      <a:pPr algn="ctr"/>
                      <a:r>
                        <a:rPr kumimoji="1" lang="ja-JP" altLang="en-US" sz="1100" dirty="0">
                          <a:solidFill>
                            <a:schemeClr val="tx1"/>
                          </a:solidFill>
                          <a:latin typeface="Meiryo UI" panose="020B0604030504040204" pitchFamily="50" charset="-128"/>
                          <a:ea typeface="Meiryo UI" panose="020B0604030504040204" pitchFamily="50" charset="-128"/>
                        </a:rPr>
                        <a:t>項目</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latin typeface="Meiryo UI" panose="020B0604030504040204" pitchFamily="50" charset="-128"/>
                          <a:ea typeface="Meiryo UI" panose="020B0604030504040204" pitchFamily="50" charset="-128"/>
                        </a:rPr>
                        <a:t>説明</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46101742"/>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タイトル</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トップページや検索結果一覧に表示される文字列です。データセットの内容を表す、分かりやすい文字列を設定してください。</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97669309"/>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説明</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データセットの説明です。</a:t>
                      </a:r>
                      <a:r>
                        <a:rPr lang="ja-JP" altLang="en-US" sz="1100" b="0" i="0" u="none" strike="noStrike" dirty="0">
                          <a:solidFill>
                            <a:schemeClr val="tx1"/>
                          </a:solidFill>
                          <a:effectLst/>
                          <a:latin typeface="Meiryo UI" panose="020B0604030504040204" pitchFamily="50" charset="-128"/>
                          <a:ea typeface="Meiryo UI" panose="020B0604030504040204" pitchFamily="50" charset="-128"/>
                        </a:rPr>
                        <a:t>データ取得の期間</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をはじめ、なるべく詳細を記載してください。</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200</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文字程度を上限に記載をお願いします。</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019198"/>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タグ</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キーワード検索や、表示の分類に利用します。複数登録が可能です。以下の項目を参考に入力してください。</a:t>
                      </a:r>
                      <a:br>
                        <a:rPr lang="ja-JP" altLang="en-US" sz="11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交通</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モビリティ</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人流</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環境</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/MICE/SDGs/</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インフラ</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エネルギー</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健康</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医療</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地域の声</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意見</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災害</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物流</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30389365"/>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4.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ライセンス（任意）</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登録データの著作権を示します。</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36164265"/>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組織</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登録事業者の組織を選択してください。</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232189309"/>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データセットの公開範囲</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一般に公開する場合は、「全体公開」を入力してください。利用者からの申請ごとに公開可否を判断したい場合には「限定公開</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メタデータ公開」・「限定公開</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メタデータ非公開」を入力してください。</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774680087"/>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7.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関連</a:t>
                      </a:r>
                      <a:r>
                        <a:rPr lang="en-US" sz="1100" b="0" i="0" u="none" strike="noStrike" dirty="0">
                          <a:solidFill>
                            <a:srgbClr val="000000"/>
                          </a:solidFill>
                          <a:effectLst/>
                          <a:latin typeface="Meiryo UI" panose="020B0604030504040204" pitchFamily="50" charset="-128"/>
                          <a:ea typeface="Meiryo UI" panose="020B0604030504040204" pitchFamily="50" charset="-128"/>
                        </a:rPr>
                        <a:t>web</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ページ（任意）</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登録するデータセットに関連する</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web</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ページがある場合は</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URL</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を入力してください。</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7176823"/>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8.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バージョン（任意）</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バージョン管理する場合は、バージョン番号を入力してください。</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54785122"/>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9.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担当者</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担当者の</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email</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・電話番号</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
                      </a:r>
                      <a:br>
                        <a:rPr lang="en-US" altLang="ja-JP" sz="11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（任意）</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当協議会から連絡をする際に活用させていただきます。</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681658875"/>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責任者</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責任者の</a:t>
                      </a:r>
                      <a:r>
                        <a:rPr lang="en-US" sz="1100" b="0" i="0" u="none" strike="noStrike" dirty="0">
                          <a:solidFill>
                            <a:srgbClr val="000000"/>
                          </a:solidFill>
                          <a:effectLst/>
                          <a:latin typeface="Meiryo UI" panose="020B0604030504040204" pitchFamily="50" charset="-128"/>
                          <a:ea typeface="Meiryo UI" panose="020B0604030504040204" pitchFamily="50" charset="-128"/>
                        </a:rPr>
                        <a:t>email</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（任意）</a:t>
                      </a:r>
                      <a:endParaRPr 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当協議会から連絡をする際に活用させていただきます。</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936093845"/>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11.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更新頻度（任意）</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以下の項目を参考に入力してください。</a:t>
                      </a:r>
                      <a:br>
                        <a:rPr lang="ja-JP" altLang="en-US" sz="11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毎週、隔週、１か月、１年、１月１日（更新日が決まっている場合）、不定期、更新しない</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178585712"/>
                  </a:ext>
                </a:extLst>
              </a:tr>
            </a:tbl>
          </a:graphicData>
        </a:graphic>
      </p:graphicFrame>
    </p:spTree>
    <p:extLst>
      <p:ext uri="{BB962C8B-B14F-4D97-AF65-F5344CB8AC3E}">
        <p14:creationId xmlns:p14="http://schemas.microsoft.com/office/powerpoint/2010/main" val="16078856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3AF3A883-33E7-41A7-8C9D-00AA752A3282}" type="slidenum">
              <a:rPr kumimoji="1" lang="ja-JP" altLang="en-US" smtClean="0"/>
              <a:t>38</a:t>
            </a:fld>
            <a:endParaRPr kumimoji="1" lang="ja-JP" altLang="en-US"/>
          </a:p>
        </p:txBody>
      </p:sp>
      <p:pic>
        <p:nvPicPr>
          <p:cNvPr id="3" name="図 2"/>
          <p:cNvPicPr>
            <a:picLocks noChangeAspect="1"/>
          </p:cNvPicPr>
          <p:nvPr/>
        </p:nvPicPr>
        <p:blipFill rotWithShape="1">
          <a:blip r:embed="rId2">
            <a:extLst>
              <a:ext uri="{28A0092B-C50C-407E-A947-70E740481C1C}">
                <a14:useLocalDpi xmlns:a14="http://schemas.microsoft.com/office/drawing/2010/main" val="0"/>
              </a:ext>
            </a:extLst>
          </a:blip>
          <a:srcRect l="1956" t="22325" r="52052" b="11805"/>
          <a:stretch/>
        </p:blipFill>
        <p:spPr>
          <a:xfrm>
            <a:off x="3824902" y="2255515"/>
            <a:ext cx="5065712" cy="4081152"/>
          </a:xfrm>
          <a:prstGeom prst="rect">
            <a:avLst/>
          </a:prstGeom>
          <a:ln>
            <a:noFill/>
          </a:ln>
        </p:spPr>
      </p:pic>
      <p:graphicFrame>
        <p:nvGraphicFramePr>
          <p:cNvPr id="4" name="表 3"/>
          <p:cNvGraphicFramePr>
            <a:graphicFrameLocks noGrp="1"/>
          </p:cNvGraphicFramePr>
          <p:nvPr>
            <p:extLst>
              <p:ext uri="{D42A27DB-BD31-4B8C-83A1-F6EECF244321}">
                <p14:modId xmlns:p14="http://schemas.microsoft.com/office/powerpoint/2010/main" val="235504326"/>
              </p:ext>
            </p:extLst>
          </p:nvPr>
        </p:nvGraphicFramePr>
        <p:xfrm>
          <a:off x="600846" y="1972248"/>
          <a:ext cx="8888658" cy="4338320"/>
        </p:xfrm>
        <a:graphic>
          <a:graphicData uri="http://schemas.openxmlformats.org/drawingml/2006/table">
            <a:tbl>
              <a:tblPr firstRow="1" bandRow="1">
                <a:tableStyleId>{69D073F8-1565-44D7-B386-08B59EADF2EE}</a:tableStyleId>
              </a:tblPr>
              <a:tblGrid>
                <a:gridCol w="2265617">
                  <a:extLst>
                    <a:ext uri="{9D8B030D-6E8A-4147-A177-3AD203B41FA5}">
                      <a16:colId xmlns:a16="http://schemas.microsoft.com/office/drawing/2014/main" val="2072600602"/>
                    </a:ext>
                  </a:extLst>
                </a:gridCol>
                <a:gridCol w="6623041">
                  <a:extLst>
                    <a:ext uri="{9D8B030D-6E8A-4147-A177-3AD203B41FA5}">
                      <a16:colId xmlns:a16="http://schemas.microsoft.com/office/drawing/2014/main" val="2106018052"/>
                    </a:ext>
                  </a:extLst>
                </a:gridCol>
              </a:tblGrid>
              <a:tr h="227277">
                <a:tc>
                  <a:txBody>
                    <a:bodyPr/>
                    <a:lstStyle/>
                    <a:p>
                      <a:pPr algn="ctr"/>
                      <a:r>
                        <a:rPr kumimoji="1" lang="ja-JP" altLang="en-US" sz="1100" dirty="0">
                          <a:solidFill>
                            <a:schemeClr val="tx1"/>
                          </a:solidFill>
                          <a:latin typeface="Meiryo UI" panose="020B0604030504040204" pitchFamily="50" charset="-128"/>
                          <a:ea typeface="Meiryo UI" panose="020B0604030504040204" pitchFamily="50" charset="-128"/>
                        </a:rPr>
                        <a:t>項目</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latin typeface="Meiryo UI" panose="020B0604030504040204" pitchFamily="50" charset="-128"/>
                          <a:ea typeface="Meiryo UI" panose="020B0604030504040204" pitchFamily="50" charset="-128"/>
                        </a:rPr>
                        <a:t>表示箇所</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46101742"/>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タイトル</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rowSpan="1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97669309"/>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説明</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019198"/>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タグ</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30389365"/>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4.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ライセンス（任意）</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36164265"/>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組織</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232189309"/>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データセットの公開範囲</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774680087"/>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7.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関連</a:t>
                      </a:r>
                      <a:r>
                        <a:rPr lang="en-US" sz="1100" b="0" i="0" u="none" strike="noStrike" dirty="0">
                          <a:solidFill>
                            <a:srgbClr val="000000"/>
                          </a:solidFill>
                          <a:effectLst/>
                          <a:latin typeface="Meiryo UI" panose="020B0604030504040204" pitchFamily="50" charset="-128"/>
                          <a:ea typeface="Meiryo UI" panose="020B0604030504040204" pitchFamily="50" charset="-128"/>
                        </a:rPr>
                        <a:t>web</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ページ（任意）</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7176823"/>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8.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バージョン（任意）</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54785122"/>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9.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担当者</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担当者の</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email</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・電話番号</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
                      </a:r>
                      <a:br>
                        <a:rPr lang="en-US" altLang="ja-JP" sz="11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（任意）</a:t>
                      </a:r>
                      <a:endParaRPr lang="ja-JP" altLang="en-US" sz="1100" b="0" i="0" u="none" strike="noStrike" dirty="0">
                        <a:solidFill>
                          <a:srgbClr val="FF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681658875"/>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責任者</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責任者の</a:t>
                      </a:r>
                      <a:r>
                        <a:rPr lang="en-US" sz="1100" b="0" i="0" u="none" strike="noStrike" dirty="0">
                          <a:solidFill>
                            <a:srgbClr val="000000"/>
                          </a:solidFill>
                          <a:effectLst/>
                          <a:latin typeface="Meiryo UI" panose="020B0604030504040204" pitchFamily="50" charset="-128"/>
                          <a:ea typeface="Meiryo UI" panose="020B0604030504040204" pitchFamily="50" charset="-128"/>
                        </a:rPr>
                        <a:t>email</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（任意）</a:t>
                      </a:r>
                      <a:endParaRPr lang="en-US" alt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936093845"/>
                  </a:ext>
                </a:extLst>
              </a:tr>
              <a:tr h="370840">
                <a:tc>
                  <a:txBody>
                    <a:bodyPr/>
                    <a:lstStyle/>
                    <a:p>
                      <a:pPr algn="l"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11. </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更新頻度（任意）</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vMerge="1">
                  <a:txBody>
                    <a:bodyPr/>
                    <a:lstStyle/>
                    <a:p>
                      <a:pPr algn="l" fontAlgn="ctr"/>
                      <a:endParaRPr lang="ja-JP" altLang="en-US" sz="11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178585712"/>
                  </a:ext>
                </a:extLst>
              </a:tr>
            </a:tbl>
          </a:graphicData>
        </a:graphic>
      </p:graphicFrame>
      <p:sp>
        <p:nvSpPr>
          <p:cNvPr id="13" name="正方形/長方形 12">
            <a:extLst>
              <a:ext uri="{FF2B5EF4-FFF2-40B4-BE49-F238E27FC236}">
                <a16:creationId xmlns:a16="http://schemas.microsoft.com/office/drawing/2014/main" id="{3DF40C89-C86A-4499-AB00-05071399987D}"/>
              </a:ext>
            </a:extLst>
          </p:cNvPr>
          <p:cNvSpPr/>
          <p:nvPr/>
        </p:nvSpPr>
        <p:spPr>
          <a:xfrm>
            <a:off x="814955" y="908720"/>
            <a:ext cx="8313650" cy="4392488"/>
          </a:xfrm>
          <a:prstGeom prst="rect">
            <a:avLst/>
          </a:prstGeom>
          <a:noFill/>
          <a:ln w="63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b="1" u="sng" dirty="0">
                <a:latin typeface="Meiryo UI" panose="020B0604030504040204" pitchFamily="50" charset="-128"/>
                <a:ea typeface="Meiryo UI" panose="020B0604030504040204" pitchFamily="50" charset="-128"/>
              </a:rPr>
              <a:t>データ登録申請</a:t>
            </a:r>
            <a:endParaRPr kumimoji="1" lang="en-US" altLang="ja-JP" b="1" u="sng"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kumimoji="1" lang="ja-JP" altLang="en-US" dirty="0">
                <a:latin typeface="Meiryo UI" panose="020B0604030504040204" pitchFamily="50" charset="-128"/>
                <a:ea typeface="Meiryo UI" panose="020B0604030504040204" pitchFamily="50" charset="-128"/>
              </a:rPr>
              <a:t>申請いただいた情報は以下のように公開されます。</a:t>
            </a:r>
          </a:p>
        </p:txBody>
      </p:sp>
      <p:sp>
        <p:nvSpPr>
          <p:cNvPr id="14" name="テキスト ボックス 13"/>
          <p:cNvSpPr txBox="1"/>
          <p:nvPr/>
        </p:nvSpPr>
        <p:spPr>
          <a:xfrm>
            <a:off x="2570147" y="1737752"/>
            <a:ext cx="4978086" cy="184666"/>
          </a:xfrm>
          <a:prstGeom prst="rect">
            <a:avLst/>
          </a:prstGeom>
          <a:noFill/>
          <a:ln>
            <a:noFill/>
          </a:ln>
        </p:spPr>
        <p:txBody>
          <a:bodyPr wrap="square" lIns="0" tIns="0" rIns="0" bIns="0" rtlCol="0">
            <a:spAutoFit/>
          </a:bodyPr>
          <a:lstStyle/>
          <a:p>
            <a:pPr algn="ctr"/>
            <a:r>
              <a:rPr kumimoji="1" lang="ja-JP" altLang="en-US" sz="1200" b="1" u="sng" dirty="0">
                <a:latin typeface="Meiryo UI" panose="020B0604030504040204" pitchFamily="50" charset="-128"/>
                <a:ea typeface="Meiryo UI" panose="020B0604030504040204" pitchFamily="50" charset="-128"/>
                <a:cs typeface="Arial" pitchFamily="34" charset="0"/>
              </a:rPr>
              <a:t>図</a:t>
            </a:r>
            <a:r>
              <a:rPr kumimoji="1" lang="en-US" altLang="ja-JP" sz="1200" b="1" u="sng" dirty="0">
                <a:latin typeface="Meiryo UI" panose="020B0604030504040204" pitchFamily="50" charset="-128"/>
                <a:ea typeface="Meiryo UI" panose="020B0604030504040204" pitchFamily="50" charset="-128"/>
                <a:cs typeface="Arial" pitchFamily="34" charset="0"/>
              </a:rPr>
              <a:t>9-2: </a:t>
            </a:r>
            <a:r>
              <a:rPr kumimoji="1" lang="ja-JP" altLang="en-US" sz="1200" b="1" u="sng" dirty="0">
                <a:latin typeface="Meiryo UI" panose="020B0604030504040204" pitchFamily="50" charset="-128"/>
                <a:ea typeface="Meiryo UI" panose="020B0604030504040204" pitchFamily="50" charset="-128"/>
                <a:cs typeface="Arial" pitchFamily="34" charset="0"/>
              </a:rPr>
              <a:t>メタデータの概要</a:t>
            </a:r>
            <a:endParaRPr kumimoji="1" lang="en-US" altLang="ja-JP" sz="1200" b="1" u="sng" dirty="0">
              <a:latin typeface="Meiryo UI" panose="020B0604030504040204" pitchFamily="50" charset="-128"/>
              <a:ea typeface="Meiryo UI" panose="020B0604030504040204" pitchFamily="50" charset="-128"/>
              <a:cs typeface="Arial" pitchFamily="34" charset="0"/>
            </a:endParaRPr>
          </a:p>
        </p:txBody>
      </p:sp>
      <p:sp>
        <p:nvSpPr>
          <p:cNvPr id="15" name="正方形/長方形 14"/>
          <p:cNvSpPr/>
          <p:nvPr/>
        </p:nvSpPr>
        <p:spPr>
          <a:xfrm>
            <a:off x="5276096" y="2696223"/>
            <a:ext cx="3384376" cy="360040"/>
          </a:xfrm>
          <a:prstGeom prst="rect">
            <a:avLst/>
          </a:prstGeom>
          <a:noFill/>
          <a:ln w="63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6" name="正方形/長方形 15"/>
          <p:cNvSpPr/>
          <p:nvPr/>
        </p:nvSpPr>
        <p:spPr>
          <a:xfrm>
            <a:off x="3888894" y="2286324"/>
            <a:ext cx="1152128" cy="360040"/>
          </a:xfrm>
          <a:prstGeom prst="rect">
            <a:avLst/>
          </a:prstGeom>
          <a:noFill/>
          <a:ln w="63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7" name="正方形/長方形 16"/>
          <p:cNvSpPr/>
          <p:nvPr/>
        </p:nvSpPr>
        <p:spPr>
          <a:xfrm>
            <a:off x="5276096" y="3133916"/>
            <a:ext cx="3384376" cy="210379"/>
          </a:xfrm>
          <a:prstGeom prst="rect">
            <a:avLst/>
          </a:prstGeom>
          <a:noFill/>
          <a:ln w="63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8" name="正方形/長方形 17"/>
          <p:cNvSpPr/>
          <p:nvPr/>
        </p:nvSpPr>
        <p:spPr>
          <a:xfrm>
            <a:off x="5276096" y="3896959"/>
            <a:ext cx="3384376" cy="210379"/>
          </a:xfrm>
          <a:prstGeom prst="rect">
            <a:avLst/>
          </a:prstGeom>
          <a:noFill/>
          <a:ln w="63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9" name="正方形/長方形 18"/>
          <p:cNvSpPr/>
          <p:nvPr/>
        </p:nvSpPr>
        <p:spPr>
          <a:xfrm>
            <a:off x="5271482" y="4374806"/>
            <a:ext cx="3384376" cy="553665"/>
          </a:xfrm>
          <a:prstGeom prst="rect">
            <a:avLst/>
          </a:prstGeom>
          <a:noFill/>
          <a:ln w="63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0" name="正方形/長方形 19"/>
          <p:cNvSpPr/>
          <p:nvPr/>
        </p:nvSpPr>
        <p:spPr>
          <a:xfrm>
            <a:off x="3888894" y="3291932"/>
            <a:ext cx="1152128" cy="124371"/>
          </a:xfrm>
          <a:prstGeom prst="rect">
            <a:avLst/>
          </a:prstGeom>
          <a:noFill/>
          <a:ln w="63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1" name="正方形/長方形 20"/>
          <p:cNvSpPr/>
          <p:nvPr/>
        </p:nvSpPr>
        <p:spPr>
          <a:xfrm>
            <a:off x="3888894" y="5858101"/>
            <a:ext cx="1152128" cy="150489"/>
          </a:xfrm>
          <a:prstGeom prst="rect">
            <a:avLst/>
          </a:prstGeom>
          <a:noFill/>
          <a:ln w="63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l"/>
            <a:endParaRPr kumimoji="1" lang="ja-JP" altLang="en-US" sz="1200" dirty="0">
              <a:solidFill>
                <a:schemeClr val="tx1">
                  <a:lumMod val="75000"/>
                  <a:lumOff val="25000"/>
                </a:schemeClr>
              </a:solidFill>
              <a:latin typeface="Meiryo UI" panose="020B0604030504040204" pitchFamily="50" charset="-128"/>
              <a:ea typeface="Meiryo UI" panose="020B0604030504040204" pitchFamily="50" charset="-128"/>
            </a:endParaRPr>
          </a:p>
        </p:txBody>
      </p:sp>
      <p:cxnSp>
        <p:nvCxnSpPr>
          <p:cNvPr id="23" name="カギ線コネクタ 22"/>
          <p:cNvCxnSpPr>
            <a:endCxn id="16" idx="1"/>
          </p:cNvCxnSpPr>
          <p:nvPr/>
        </p:nvCxnSpPr>
        <p:spPr>
          <a:xfrm>
            <a:off x="2905101" y="2385155"/>
            <a:ext cx="983793" cy="81189"/>
          </a:xfrm>
          <a:prstGeom prst="bentConnector3">
            <a:avLst>
              <a:gd name="adj1" fmla="val 86791"/>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カギ線コネクタ 23"/>
          <p:cNvCxnSpPr>
            <a:endCxn id="15" idx="1"/>
          </p:cNvCxnSpPr>
          <p:nvPr/>
        </p:nvCxnSpPr>
        <p:spPr>
          <a:xfrm>
            <a:off x="2905101" y="2385155"/>
            <a:ext cx="2370995" cy="491088"/>
          </a:xfrm>
          <a:prstGeom prst="bentConnector3">
            <a:avLst>
              <a:gd name="adj1" fmla="val 35940"/>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カギ線コネクタ 27"/>
          <p:cNvCxnSpPr>
            <a:endCxn id="17" idx="1"/>
          </p:cNvCxnSpPr>
          <p:nvPr/>
        </p:nvCxnSpPr>
        <p:spPr>
          <a:xfrm>
            <a:off x="2905101" y="2794738"/>
            <a:ext cx="2370995" cy="444368"/>
          </a:xfrm>
          <a:prstGeom prst="bentConnector3">
            <a:avLst>
              <a:gd name="adj1" fmla="val 32324"/>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カギ線コネクタ 31"/>
          <p:cNvCxnSpPr>
            <a:endCxn id="18" idx="1"/>
          </p:cNvCxnSpPr>
          <p:nvPr/>
        </p:nvCxnSpPr>
        <p:spPr>
          <a:xfrm>
            <a:off x="2905101" y="3124934"/>
            <a:ext cx="2370995" cy="877215"/>
          </a:xfrm>
          <a:prstGeom prst="bentConnector3">
            <a:avLst>
              <a:gd name="adj1" fmla="val 26700"/>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カギ線コネクタ 39"/>
          <p:cNvCxnSpPr/>
          <p:nvPr/>
        </p:nvCxnSpPr>
        <p:spPr>
          <a:xfrm>
            <a:off x="2905101" y="3551513"/>
            <a:ext cx="983793" cy="2385070"/>
          </a:xfrm>
          <a:prstGeom prst="bentConnector3">
            <a:avLst>
              <a:gd name="adj1" fmla="val 50000"/>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カギ線コネクタ 43"/>
          <p:cNvCxnSpPr>
            <a:endCxn id="17" idx="3"/>
          </p:cNvCxnSpPr>
          <p:nvPr/>
        </p:nvCxnSpPr>
        <p:spPr>
          <a:xfrm flipV="1">
            <a:off x="2915934" y="3239106"/>
            <a:ext cx="5744538" cy="2850307"/>
          </a:xfrm>
          <a:prstGeom prst="bentConnector3">
            <a:avLst>
              <a:gd name="adj1" fmla="val 106230"/>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カギ線コネクタ 46"/>
          <p:cNvCxnSpPr/>
          <p:nvPr/>
        </p:nvCxnSpPr>
        <p:spPr>
          <a:xfrm flipV="1">
            <a:off x="2915934" y="3353277"/>
            <a:ext cx="972960" cy="542617"/>
          </a:xfrm>
          <a:prstGeom prst="bentConnector3">
            <a:avLst>
              <a:gd name="adj1" fmla="val 21902"/>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52" name="円弧 51"/>
          <p:cNvSpPr/>
          <p:nvPr/>
        </p:nvSpPr>
        <p:spPr>
          <a:xfrm>
            <a:off x="3048611" y="3477742"/>
            <a:ext cx="154990" cy="164225"/>
          </a:xfrm>
          <a:prstGeom prst="arc">
            <a:avLst>
              <a:gd name="adj1" fmla="val 10901444"/>
              <a:gd name="adj2" fmla="val 21498837"/>
            </a:avLst>
          </a:prstGeom>
          <a:solidFill>
            <a:schemeClr val="bg1"/>
          </a:solidFill>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3" name="円弧 52"/>
          <p:cNvSpPr/>
          <p:nvPr/>
        </p:nvSpPr>
        <p:spPr>
          <a:xfrm>
            <a:off x="3459815" y="3280620"/>
            <a:ext cx="154990" cy="164225"/>
          </a:xfrm>
          <a:prstGeom prst="arc">
            <a:avLst>
              <a:gd name="adj1" fmla="val 10901444"/>
              <a:gd name="adj2" fmla="val 21497534"/>
            </a:avLst>
          </a:prstGeom>
          <a:solidFill>
            <a:schemeClr val="bg1"/>
          </a:solidFill>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4" name="テキスト ボックス 53">
            <a:extLst>
              <a:ext uri="{FF2B5EF4-FFF2-40B4-BE49-F238E27FC236}">
                <a16:creationId xmlns:a16="http://schemas.microsoft.com/office/drawing/2014/main" id="{D5DEA8BC-E06F-4B4B-8D59-50BED80FC2F2}"/>
              </a:ext>
            </a:extLst>
          </p:cNvPr>
          <p:cNvSpPr txBox="1"/>
          <p:nvPr/>
        </p:nvSpPr>
        <p:spPr>
          <a:xfrm>
            <a:off x="416496" y="42906"/>
            <a:ext cx="8928992" cy="553998"/>
          </a:xfrm>
          <a:prstGeom prst="rect">
            <a:avLst/>
          </a:prstGeom>
          <a:noFill/>
          <a:ln>
            <a:noFill/>
          </a:ln>
        </p:spPr>
        <p:txBody>
          <a:bodyPr wrap="square" lIns="0" tIns="0" rIns="0" bIns="0" rtlCol="0">
            <a:spAutoFit/>
          </a:bodyPr>
          <a:lstStyle/>
          <a:p>
            <a:pPr algn="l"/>
            <a:r>
              <a:rPr kumimoji="1" lang="en-US" altLang="ja-JP" sz="1600" dirty="0">
                <a:latin typeface="Meiryo UI" panose="020B0604030504040204" pitchFamily="50" charset="-128"/>
                <a:ea typeface="Meiryo UI" panose="020B0604030504040204" pitchFamily="50" charset="-128"/>
                <a:cs typeface="Arial" pitchFamily="34" charset="0"/>
              </a:rPr>
              <a:t>2.3.</a:t>
            </a:r>
            <a:r>
              <a:rPr kumimoji="1" lang="ja-JP" altLang="en-US" sz="1600" dirty="0">
                <a:latin typeface="Meiryo UI" panose="020B0604030504040204" pitchFamily="50" charset="-128"/>
                <a:ea typeface="Meiryo UI" panose="020B0604030504040204" pitchFamily="50" charset="-128"/>
                <a:cs typeface="Arial" pitchFamily="34" charset="0"/>
              </a:rPr>
              <a:t>　登録方法</a:t>
            </a:r>
            <a:endParaRPr kumimoji="1" lang="en-US" altLang="ja-JP" sz="1600" dirty="0">
              <a:latin typeface="Meiryo UI" panose="020B0604030504040204" pitchFamily="50" charset="-128"/>
              <a:ea typeface="Meiryo UI" panose="020B0604030504040204" pitchFamily="50" charset="-128"/>
              <a:cs typeface="Arial" pitchFamily="34" charset="0"/>
            </a:endParaRPr>
          </a:p>
          <a:p>
            <a:pPr algn="l"/>
            <a:r>
              <a:rPr kumimoji="1" lang="en-US" altLang="ja-JP" sz="2000" dirty="0">
                <a:latin typeface="Meiryo UI" panose="020B0604030504040204" pitchFamily="50" charset="-128"/>
                <a:ea typeface="Meiryo UI" panose="020B0604030504040204" pitchFamily="50" charset="-128"/>
                <a:cs typeface="Arial" pitchFamily="34" charset="0"/>
              </a:rPr>
              <a:t>2.3.3.</a:t>
            </a:r>
            <a:r>
              <a:rPr kumimoji="1" lang="ja-JP" altLang="en-US" sz="2000" dirty="0">
                <a:latin typeface="Meiryo UI" panose="020B0604030504040204" pitchFamily="50" charset="-128"/>
                <a:ea typeface="Meiryo UI" panose="020B0604030504040204" pitchFamily="50" charset="-128"/>
                <a:cs typeface="Arial" pitchFamily="34" charset="0"/>
              </a:rPr>
              <a:t>　データ登録申請</a:t>
            </a:r>
            <a:endParaRPr kumimoji="1" lang="en-US" altLang="ja-JP" sz="2000" dirty="0">
              <a:latin typeface="Meiryo UI" panose="020B0604030504040204" pitchFamily="50" charset="-128"/>
              <a:ea typeface="Meiryo UI" panose="020B0604030504040204" pitchFamily="50" charset="-128"/>
              <a:cs typeface="Arial" pitchFamily="34" charset="0"/>
            </a:endParaRPr>
          </a:p>
        </p:txBody>
      </p:sp>
      <p:cxnSp>
        <p:nvCxnSpPr>
          <p:cNvPr id="25" name="カギ線コネクタ 24"/>
          <p:cNvCxnSpPr/>
          <p:nvPr/>
        </p:nvCxnSpPr>
        <p:spPr>
          <a:xfrm flipV="1">
            <a:off x="2894497" y="3275867"/>
            <a:ext cx="2372371" cy="1387921"/>
          </a:xfrm>
          <a:prstGeom prst="bentConnector3">
            <a:avLst>
              <a:gd name="adj1" fmla="val 95369"/>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円弧 25"/>
          <p:cNvSpPr/>
          <p:nvPr/>
        </p:nvSpPr>
        <p:spPr>
          <a:xfrm>
            <a:off x="3329275" y="4601320"/>
            <a:ext cx="154990" cy="164225"/>
          </a:xfrm>
          <a:prstGeom prst="arc">
            <a:avLst>
              <a:gd name="adj1" fmla="val 10901444"/>
              <a:gd name="adj2" fmla="val 21498837"/>
            </a:avLst>
          </a:prstGeom>
          <a:solidFill>
            <a:schemeClr val="bg1"/>
          </a:solidFill>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9" name="円弧 28"/>
          <p:cNvSpPr/>
          <p:nvPr/>
        </p:nvSpPr>
        <p:spPr>
          <a:xfrm rot="5400000">
            <a:off x="5067726" y="3928439"/>
            <a:ext cx="154990" cy="164225"/>
          </a:xfrm>
          <a:prstGeom prst="arc">
            <a:avLst>
              <a:gd name="adj1" fmla="val 10901444"/>
              <a:gd name="adj2" fmla="val 21498837"/>
            </a:avLst>
          </a:prstGeom>
          <a:solidFill>
            <a:schemeClr val="bg1"/>
          </a:solidFill>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3832217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SMARTOBJECT" val="Grid"/>
  <p:tag name="SMARTISVISIBLE" val="{@GridOn}=Yes"/>
  <p:tag name="SMARTLOCKSHAPE" val="Yes"/>
  <p:tag name="SMARTGRID" val="Yes"/>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6.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7.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10.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11.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heme/theme1.xml><?xml version="1.0" encoding="utf-8"?>
<a:theme xmlns:a="http://schemas.openxmlformats.org/drawingml/2006/main" name="VM Value Analysis Report EN (New Design)">
  <a:themeElements>
    <a:clrScheme name="PwC Burgundy">
      <a:dk1>
        <a:srgbClr val="000000"/>
      </a:dk1>
      <a:lt1>
        <a:srgbClr val="FFFFFF"/>
      </a:lt1>
      <a:dk2>
        <a:srgbClr val="A32020"/>
      </a:dk2>
      <a:lt2>
        <a:srgbClr val="FFFFFF"/>
      </a:lt2>
      <a:accent1>
        <a:srgbClr val="A32020"/>
      </a:accent1>
      <a:accent2>
        <a:srgbClr val="E0301E"/>
      </a:accent2>
      <a:accent3>
        <a:srgbClr val="602320"/>
      </a:accent3>
      <a:accent4>
        <a:srgbClr val="DB536A"/>
      </a:accent4>
      <a:accent5>
        <a:srgbClr val="DC6900"/>
      </a:accent5>
      <a:accent6>
        <a:srgbClr val="FFB600"/>
      </a:accent6>
      <a:hlink>
        <a:srgbClr val="A32020"/>
      </a:hlink>
      <a:folHlink>
        <a:srgbClr val="A320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6350">
          <a:solidFill>
            <a:schemeClr val="tx1">
              <a:lumMod val="75000"/>
              <a:lumOff val="25000"/>
            </a:schemeClr>
          </a:solidFill>
        </a:ln>
      </a:spPr>
      <a:bodyPr lIns="36000" tIns="0" rIns="36000" bIns="0" rtlCol="0" anchor="ctr"/>
      <a:lstStyle>
        <a:defPPr algn="l">
          <a:defRPr kumimoji="1" sz="1200" dirty="0">
            <a:solidFill>
              <a:schemeClr val="tx1">
                <a:lumMod val="75000"/>
                <a:lumOff val="25000"/>
              </a:schemeClr>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lumMod val="50000"/>
              <a:lumOff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lIns="0" tIns="0" rIns="0" bIns="0" rtlCol="0">
        <a:spAutoFit/>
      </a:bodyPr>
      <a:lstStyle>
        <a:defPPr algn="l">
          <a:defRPr kumimoji="1" dirty="0" smtClean="0">
            <a:latin typeface="Meiryo UI" panose="020B0604030504040204" pitchFamily="50" charset="-128"/>
            <a:ea typeface="Meiryo UI" panose="020B0604030504040204" pitchFamily="50" charset="-128"/>
            <a:cs typeface="Arial" pitchFamily="34" charset="0"/>
          </a:defRPr>
        </a:defPPr>
      </a:lstStyle>
    </a:txDef>
  </a:objectDefaults>
  <a:extraClrSchemeLst/>
  <a:extLst>
    <a:ext uri="{05A4C25C-085E-4340-85A3-A5531E510DB2}">
      <thm15:themeFamily xmlns:thm15="http://schemas.microsoft.com/office/thememl/2012/main" name="VM ValueAnalysis Report EN.potx" id="{77C9B1CE-2971-4174-8D27-9860313C4D4A}" vid="{281E204E-EBF6-4B9C-BB0B-1FE9D43BC0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28E7798F0022F4EBF9B355E1298B4B3" ma:contentTypeVersion="4" ma:contentTypeDescription="新しいドキュメントを作成します。" ma:contentTypeScope="" ma:versionID="28bc1c7f779ac2d33c7dd17cdbbac0cf">
  <xsd:schema xmlns:xsd="http://www.w3.org/2001/XMLSchema" xmlns:xs="http://www.w3.org/2001/XMLSchema" xmlns:p="http://schemas.microsoft.com/office/2006/metadata/properties" xmlns:ns2="fd30b212-4c6c-47f0-9d62-b75c02217ae2" xmlns:ns3="11c8c5b7-a11c-4046-a8c2-ef335527bbff" targetNamespace="http://schemas.microsoft.com/office/2006/metadata/properties" ma:root="true" ma:fieldsID="9e59c3f10df556807a0ee1141d58c3b3" ns2:_="" ns3:_="">
    <xsd:import namespace="fd30b212-4c6c-47f0-9d62-b75c02217ae2"/>
    <xsd:import namespace="11c8c5b7-a11c-4046-a8c2-ef335527bbf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30b212-4c6c-47f0-9d62-b75c02217a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c8c5b7-a11c-4046-a8c2-ef335527bbff"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F690C77-E4DC-4A8A-9CC7-E2842B054AA6}"/>
</file>

<file path=customXml/itemProps2.xml><?xml version="1.0" encoding="utf-8"?>
<ds:datastoreItem xmlns:ds="http://schemas.openxmlformats.org/officeDocument/2006/customXml" ds:itemID="{0E977211-A69F-4F6B-BA19-1DB1260FC0A0}"/>
</file>

<file path=customXml/itemProps3.xml><?xml version="1.0" encoding="utf-8"?>
<ds:datastoreItem xmlns:ds="http://schemas.openxmlformats.org/officeDocument/2006/customXml" ds:itemID="{08278721-9F18-4E25-B498-D9BC2099322C}"/>
</file>

<file path=docProps/app.xml><?xml version="1.0" encoding="utf-8"?>
<Properties xmlns="http://schemas.openxmlformats.org/officeDocument/2006/extended-properties" xmlns:vt="http://schemas.openxmlformats.org/officeDocument/2006/docPropsVTypes">
  <Template/>
  <TotalTime>119055</TotalTime>
  <Words>3621</Words>
  <Application>Microsoft Office PowerPoint</Application>
  <PresentationFormat>A4 210 x 297 mm</PresentationFormat>
  <Paragraphs>416</Paragraphs>
  <Slides>38</Slides>
  <Notes>0</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38</vt:i4>
      </vt:variant>
    </vt:vector>
  </HeadingPairs>
  <TitlesOfParts>
    <vt:vector size="47" baseType="lpstr">
      <vt:lpstr>Meiryo UI</vt:lpstr>
      <vt:lpstr>メイリオ</vt:lpstr>
      <vt:lpstr>Arial</vt:lpstr>
      <vt:lpstr>Calibri</vt:lpstr>
      <vt:lpstr>Georgia</vt:lpstr>
      <vt:lpstr>Times New Roman</vt:lpstr>
      <vt:lpstr>Wingdings</vt:lpstr>
      <vt:lpstr>VM Value Analysis Report EN (New Design)</vt:lpstr>
      <vt:lpstr>think-cell スライド</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PricewaterhouseCoopers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Akira Yasuda</dc:creator>
  <cp:lastModifiedBy>SIS 石黒 聖/Ishiguro, Sho (NTT DATA)</cp:lastModifiedBy>
  <cp:revision>4708</cp:revision>
  <cp:lastPrinted>2020-10-01T12:57:03Z</cp:lastPrinted>
  <dcterms:created xsi:type="dcterms:W3CDTF">2017-10-13T08:30:32Z</dcterms:created>
  <dcterms:modified xsi:type="dcterms:W3CDTF">2022-04-01T00:12:01Z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B template version">
    <vt:lpwstr>6</vt:lpwstr>
  </property>
  <property fmtid="{D5CDD505-2E9C-101B-9397-08002B2CF9AE}" pid="3" name="TB template type">
    <vt:lpwstr>Onscreen</vt:lpwstr>
  </property>
  <property fmtid="{D5CDD505-2E9C-101B-9397-08002B2CF9AE}" pid="4" name="Template created by">
    <vt:lpwstr>PwC</vt:lpwstr>
  </property>
  <property fmtid="{D5CDD505-2E9C-101B-9397-08002B2CF9AE}" pid="5" name="Template version">
    <vt:lpwstr>6</vt:lpwstr>
  </property>
  <property fmtid="{D5CDD505-2E9C-101B-9397-08002B2CF9AE}" pid="6" name="ContentTypeId">
    <vt:lpwstr>0x010100A28E7798F0022F4EBF9B355E1298B4B3</vt:lpwstr>
  </property>
</Properties>
</file>